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74" r:id="rId3"/>
    <p:sldId id="269" r:id="rId4"/>
    <p:sldId id="258" r:id="rId5"/>
    <p:sldId id="260" r:id="rId6"/>
    <p:sldId id="280" r:id="rId7"/>
    <p:sldId id="298" r:id="rId8"/>
    <p:sldId id="299" r:id="rId9"/>
    <p:sldId id="288" r:id="rId10"/>
    <p:sldId id="290" r:id="rId11"/>
    <p:sldId id="291" r:id="rId12"/>
    <p:sldId id="259" r:id="rId13"/>
    <p:sldId id="267" r:id="rId14"/>
    <p:sldId id="285" r:id="rId15"/>
    <p:sldId id="284" r:id="rId16"/>
    <p:sldId id="268" r:id="rId17"/>
    <p:sldId id="270" r:id="rId18"/>
    <p:sldId id="278" r:id="rId19"/>
    <p:sldId id="261" r:id="rId20"/>
    <p:sldId id="295" r:id="rId21"/>
    <p:sldId id="296" r:id="rId22"/>
    <p:sldId id="297" r:id="rId23"/>
    <p:sldId id="275" r:id="rId24"/>
    <p:sldId id="273" r:id="rId25"/>
    <p:sldId id="294" r:id="rId26"/>
    <p:sldId id="277" r:id="rId27"/>
    <p:sldId id="281" r:id="rId28"/>
    <p:sldId id="262" r:id="rId29"/>
    <p:sldId id="263" r:id="rId30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1" autoAdjust="0"/>
    <p:restoredTop sz="94660"/>
  </p:normalViewPr>
  <p:slideViewPr>
    <p:cSldViewPr snapToGrid="0">
      <p:cViewPr varScale="1">
        <p:scale>
          <a:sx n="78" d="100"/>
          <a:sy n="78" d="100"/>
        </p:scale>
        <p:origin x="-4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8D31ED-34AE-4A1E-93A2-9CB2BEAE97E7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D500820-1B50-45D3-B018-EF125EDD4B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687A5F-0F54-4A3E-BFAA-17EF20D48598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167B3B-C2D8-4B1C-931A-72FBB22469B6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D05522-A79A-4406-ACD8-AAAC03ECEEBB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DB2F7F-947B-4203-97A1-888A8BC4F7D5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4F848C-7DDB-4AA8-B150-B3D6BB27D7E2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5F95EF-974F-4A02-A2B9-AB35D3C7B1BD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B23DB-7864-433F-A160-D7CEBDDEBC36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B57375-C5E0-44F2-8F89-08994408243F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DF79F7-BECE-4CE8-8078-237C98874058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233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4DB265A1-FBB4-4FB9-A3F7-C616A26F6B14}" type="slidenum">
              <a:rPr lang="zh-CN" altLang="en-US" sz="1200">
                <a:latin typeface="Calibri" pitchFamily="34" charset="0"/>
                <a:ea typeface="宋体" charset="-122"/>
              </a:rPr>
              <a:pPr algn="r" eaLnBrk="0" hangingPunct="0"/>
              <a:t>20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438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4D0E5DF-8452-434C-9318-47213114F484}" type="slidenum">
              <a:rPr lang="zh-CN" altLang="en-US" sz="1200">
                <a:latin typeface="Calibri" pitchFamily="34" charset="0"/>
                <a:ea typeface="宋体" charset="-122"/>
              </a:rPr>
              <a:pPr algn="r" eaLnBrk="0" hangingPunct="0"/>
              <a:t>21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7E3757-8498-4554-8932-F5908E72E75D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64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A84D826-C3C8-4961-BAE4-2AE5B0D95552}" type="slidenum">
              <a:rPr lang="zh-CN" altLang="en-US" sz="1200">
                <a:latin typeface="Calibri" pitchFamily="34" charset="0"/>
                <a:ea typeface="宋体" charset="-122"/>
              </a:rPr>
              <a:pPr algn="r" eaLnBrk="0" hangingPunct="0"/>
              <a:t>22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3B96C8-E6D7-4FE5-B31F-C86F48B92AAC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2FAD9E-CD6C-425F-8BD5-6FA78667366B}" type="slidenum">
              <a:rPr lang="zh-CN" altLang="en-US">
                <a:solidFill>
                  <a:srgbClr val="000000"/>
                </a:solidFill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>
              <a:solidFill>
                <a:srgbClr val="000000"/>
              </a:solidFill>
              <a:cs typeface="等线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25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AB088D9-87DA-41C0-87EC-47E9E52C036A}" type="slidenum">
              <a:rPr lang="zh-CN" altLang="en-US" sz="1200">
                <a:latin typeface="Calibri" pitchFamily="34" charset="0"/>
                <a:ea typeface="宋体" charset="-122"/>
              </a:rPr>
              <a:pPr algn="r" eaLnBrk="0" hangingPunct="0"/>
              <a:t>25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C8B224-1EA1-4A24-A2D9-5FC1278F3159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A80BF-E273-4917-B2A8-14C0581F3A7D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88ED4E-0490-44FF-AE4B-2A6985C13D78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EBE816-D40C-4343-9D86-709EC7C4BBDB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94598F-1781-4816-B136-793F2DB5C8C6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F6ACC4-B22F-4EB7-BF08-19EA139E2F85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A734AF-283B-4281-B8C3-F4A0F58BEC2C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396146-D7A3-4342-8447-81581AEECB32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5625550-8ECC-4B14-82AA-0500A1A363A4}" type="slidenum">
              <a:rPr lang="zh-CN" altLang="en-US" sz="1200">
                <a:latin typeface="Calibri" pitchFamily="34" charset="0"/>
                <a:ea typeface="宋体" charset="-122"/>
              </a:rPr>
              <a:pPr algn="r"/>
              <a:t>9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C858E28-A0FB-4CE1-970B-DC8586F2DE6D}" type="slidenum">
              <a:rPr lang="zh-CN" altLang="en-US" sz="1200">
                <a:latin typeface="Calibri" pitchFamily="34" charset="0"/>
                <a:ea typeface="宋体" charset="-122"/>
              </a:rPr>
              <a:pPr algn="r"/>
              <a:t>10</a:t>
            </a:fld>
            <a:endParaRPr lang="en-US" altLang="zh-CN" sz="12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1211A48-9611-443A-B6B1-73B18A449AC4}" type="slidenum">
              <a:rPr lang="zh-CN" altLang="en-US" sz="1200">
                <a:latin typeface="+mn-lt"/>
                <a:ea typeface="+mn-ea"/>
              </a:rPr>
              <a:pPr algn="r">
                <a:defRPr/>
              </a:pPr>
              <a:t>11</a:t>
            </a:fld>
            <a:endParaRPr lang="en-US" altLang="zh-CN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82716-4145-4CC7-99FB-28B6F7CE926B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A156F-D588-47CB-B328-7A1DBA267C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218C-C96C-44EF-B7C5-6432141FD1C5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BE99-6BB9-4258-B6A8-958C0586A4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B55E0-53B0-42E1-90EF-B41D39B68C4E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C4E20-EDE7-46F5-8F87-6DDD198CCF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AD478-3008-4786-95CA-980CB6FA75B1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54265-0BA8-4679-B54B-B68D71CEB7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4141F-99A5-404B-8E39-C0A8B28FFF6E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795FF-0775-4BDF-901D-02047750DA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12352-B8AD-4BA9-8023-341325B91EC5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6A71E-7275-4F60-B56B-AF4F4BA6B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7536D-CFB5-420F-A9D3-F5108033C681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3F046-9F5D-4A55-B5B1-235AFF016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0F5B0-44B8-4CE0-BA3A-0793043117E4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CBB77-0736-496C-AC26-ADBBFF34D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ADCFB-D155-4CD9-9B76-D381E838D0B0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BCEA6-5249-40B6-A73B-B773957039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1A0CB-BD40-48EC-838E-079C9DF4EA39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91B21-4856-4A34-8CCB-DF379DFE48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93441-4A01-4012-A214-918DB25F9978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233B0-63E7-43B5-8E9C-B9C169D1CF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041C6E9-42C6-48A8-8D89-EBBEACEC261C}" type="datetimeFigureOut">
              <a:rPr lang="zh-CN" altLang="en-US"/>
              <a:pPr>
                <a:defRPr/>
              </a:pPr>
              <a:t>2019/1/26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3854639-7F9E-4D29-88B9-D9359DE785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jpeg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3" y="1588"/>
            <a:ext cx="12187237" cy="6856412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633413" y="1125538"/>
            <a:ext cx="2435225" cy="46545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/>
          </a:p>
        </p:txBody>
      </p:sp>
      <p:sp>
        <p:nvSpPr>
          <p:cNvPr id="18" name="矩形 17">
            <a:extLst>
              <a:ext uri="{FF2B5EF4-FFF2-40B4-BE49-F238E27FC236}"/>
            </a:extLst>
          </p:cNvPr>
          <p:cNvSpPr/>
          <p:nvPr/>
        </p:nvSpPr>
        <p:spPr>
          <a:xfrm>
            <a:off x="2608263" y="1917700"/>
            <a:ext cx="1136650" cy="2927350"/>
          </a:xfrm>
          <a:prstGeom prst="rect">
            <a:avLst/>
          </a:prstGeom>
          <a:solidFill>
            <a:srgbClr val="F2F6F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/>
          </a:p>
        </p:txBody>
      </p:sp>
      <p:sp>
        <p:nvSpPr>
          <p:cNvPr id="16388" name="矩形 259"/>
          <p:cNvSpPr>
            <a:spLocks noChangeArrowheads="1"/>
          </p:cNvSpPr>
          <p:nvPr/>
        </p:nvSpPr>
        <p:spPr bwMode="auto">
          <a:xfrm>
            <a:off x="2841625" y="3589338"/>
            <a:ext cx="5462588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7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Calibri" pitchFamily="34" charset="0"/>
              </a:rPr>
              <a:t>----</a:t>
            </a:r>
            <a:r>
              <a:rPr lang="zh-CN" altLang="en-US" sz="37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Calibri" pitchFamily="34" charset="0"/>
              </a:rPr>
              <a:t>给孩子高质量的支持</a:t>
            </a:r>
            <a:endParaRPr lang="en-US" altLang="zh-CN" sz="37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16389" name="矩形 259"/>
          <p:cNvSpPr>
            <a:spLocks noChangeArrowheads="1"/>
          </p:cNvSpPr>
          <p:nvPr/>
        </p:nvSpPr>
        <p:spPr bwMode="auto">
          <a:xfrm>
            <a:off x="1408113" y="2074863"/>
            <a:ext cx="9209087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7900">
                <a:solidFill>
                  <a:srgbClr val="404040"/>
                </a:solidFill>
                <a:latin typeface="Agency FB"/>
                <a:ea typeface="方正姚体"/>
                <a:cs typeface="Arial" charset="0"/>
                <a:sym typeface="Calibri" pitchFamily="34" charset="0"/>
              </a:rPr>
              <a:t>做孩子生涯的引路人</a:t>
            </a:r>
          </a:p>
        </p:txBody>
      </p:sp>
      <p:sp>
        <p:nvSpPr>
          <p:cNvPr id="15366" name="文本框 2"/>
          <p:cNvSpPr txBox="1">
            <a:spLocks noChangeArrowheads="1"/>
          </p:cNvSpPr>
          <p:nvPr/>
        </p:nvSpPr>
        <p:spPr bwMode="auto">
          <a:xfrm>
            <a:off x="2151063" y="4430713"/>
            <a:ext cx="4813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等线"/>
              </a:rPr>
              <a:t>秦皇岛市第一中学  心理组  魏秀超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9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4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388" grpId="0"/>
      <p:bldP spid="16388" grpId="1"/>
      <p:bldP spid="16389" grpId="0"/>
      <p:bldP spid="1638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5c4c705-e15e-4d72-92c7-fc2394307965"/>
          <p:cNvGrpSpPr>
            <a:grpSpLocks noChangeAspect="1"/>
          </p:cNvGrpSpPr>
          <p:nvPr/>
        </p:nvGrpSpPr>
        <p:grpSpPr bwMode="auto">
          <a:xfrm>
            <a:off x="1138238" y="1630363"/>
            <a:ext cx="9917112" cy="3652837"/>
            <a:chOff x="1139495" y="1628800"/>
            <a:chExt cx="9915535" cy="3654771"/>
          </a:xfrm>
        </p:grpSpPr>
        <p:sp>
          <p:nvSpPr>
            <p:cNvPr id="31752" name="Oval 104"/>
            <p:cNvSpPr>
              <a:spLocks noChangeArrowheads="1"/>
            </p:cNvSpPr>
            <p:nvPr/>
          </p:nvSpPr>
          <p:spPr bwMode="auto">
            <a:xfrm>
              <a:off x="4018588" y="3688797"/>
              <a:ext cx="623551" cy="623553"/>
            </a:xfrm>
            <a:prstGeom prst="ellipse">
              <a:avLst/>
            </a:prstGeom>
            <a:solidFill>
              <a:schemeClr val="accent2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02</a:t>
              </a:r>
            </a:p>
          </p:txBody>
        </p:sp>
        <p:sp>
          <p:nvSpPr>
            <p:cNvPr id="31753" name="Oval 105"/>
            <p:cNvSpPr>
              <a:spLocks noChangeArrowheads="1"/>
            </p:cNvSpPr>
            <p:nvPr/>
          </p:nvSpPr>
          <p:spPr bwMode="auto">
            <a:xfrm>
              <a:off x="2168729" y="3903806"/>
              <a:ext cx="623551" cy="623553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01</a:t>
              </a:r>
            </a:p>
          </p:txBody>
        </p:sp>
        <p:sp>
          <p:nvSpPr>
            <p:cNvPr id="31754" name="Oval 111"/>
            <p:cNvSpPr>
              <a:spLocks noChangeArrowheads="1"/>
            </p:cNvSpPr>
            <p:nvPr/>
          </p:nvSpPr>
          <p:spPr bwMode="auto">
            <a:xfrm>
              <a:off x="5827543" y="3569432"/>
              <a:ext cx="623551" cy="623553"/>
            </a:xfrm>
            <a:prstGeom prst="ellipse">
              <a:avLst/>
            </a:prstGeom>
            <a:solidFill>
              <a:srgbClr val="A5AB81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03</a:t>
              </a:r>
            </a:p>
          </p:txBody>
        </p:sp>
        <p:sp>
          <p:nvSpPr>
            <p:cNvPr id="31755" name="Oval 112"/>
            <p:cNvSpPr>
              <a:spLocks noChangeArrowheads="1"/>
            </p:cNvSpPr>
            <p:nvPr/>
          </p:nvSpPr>
          <p:spPr bwMode="auto">
            <a:xfrm>
              <a:off x="9431196" y="3258782"/>
              <a:ext cx="623551" cy="623553"/>
            </a:xfrm>
            <a:prstGeom prst="ellipse">
              <a:avLst/>
            </a:prstGeom>
            <a:solidFill>
              <a:srgbClr val="7BA79D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05</a:t>
              </a:r>
            </a:p>
          </p:txBody>
        </p:sp>
        <p:grpSp>
          <p:nvGrpSpPr>
            <p:cNvPr id="31756" name="Group 113"/>
            <p:cNvGrpSpPr>
              <a:grpSpLocks/>
            </p:cNvGrpSpPr>
            <p:nvPr/>
          </p:nvGrpSpPr>
          <p:grpSpPr bwMode="auto">
            <a:xfrm>
              <a:off x="1139495" y="3881210"/>
              <a:ext cx="1652117" cy="831903"/>
              <a:chOff x="474843" y="2321913"/>
              <a:chExt cx="1869714" cy="941470"/>
            </a:xfrm>
          </p:grpSpPr>
          <p:sp>
            <p:nvSpPr>
              <p:cNvPr id="69" name="Arc 114"/>
              <p:cNvSpPr/>
              <p:nvPr/>
            </p:nvSpPr>
            <p:spPr>
              <a:xfrm rot="5400000" flipV="1">
                <a:off x="1403206" y="2322074"/>
                <a:ext cx="941908" cy="941261"/>
              </a:xfrm>
              <a:prstGeom prst="arc">
                <a:avLst/>
              </a:prstGeom>
              <a:ln w="38100"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cxnSp>
            <p:nvCxnSpPr>
              <p:cNvPr id="70" name="Straight Connector 115"/>
              <p:cNvCxnSpPr/>
              <p:nvPr/>
            </p:nvCxnSpPr>
            <p:spPr>
              <a:xfrm>
                <a:off x="474843" y="2810681"/>
                <a:ext cx="952039" cy="0"/>
              </a:xfrm>
              <a:prstGeom prst="line">
                <a:avLst/>
              </a:prstGeom>
              <a:ln w="38100"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57" name="Group 116"/>
            <p:cNvGrpSpPr>
              <a:grpSpLocks/>
            </p:cNvGrpSpPr>
            <p:nvPr/>
          </p:nvGrpSpPr>
          <p:grpSpPr bwMode="auto">
            <a:xfrm>
              <a:off x="2165536" y="2841541"/>
              <a:ext cx="2461823" cy="1671538"/>
              <a:chOff x="1190578" y="2010533"/>
              <a:chExt cx="2290936" cy="1555509"/>
            </a:xfrm>
          </p:grpSpPr>
          <p:grpSp>
            <p:nvGrpSpPr>
              <p:cNvPr id="31802" name="Group 117"/>
              <p:cNvGrpSpPr>
                <a:grpSpLocks/>
              </p:cNvGrpSpPr>
              <p:nvPr/>
            </p:nvGrpSpPr>
            <p:grpSpPr bwMode="auto">
              <a:xfrm>
                <a:off x="1190578" y="2770132"/>
                <a:ext cx="2290936" cy="795910"/>
                <a:chOff x="1376543" y="2321386"/>
                <a:chExt cx="2786064" cy="967925"/>
              </a:xfrm>
            </p:grpSpPr>
            <p:sp>
              <p:nvSpPr>
                <p:cNvPr id="66" name="Arc 119"/>
                <p:cNvSpPr/>
                <p:nvPr/>
              </p:nvSpPr>
              <p:spPr>
                <a:xfrm rot="5400000" flipV="1">
                  <a:off x="3223845" y="2324525"/>
                  <a:ext cx="934719" cy="941261"/>
                </a:xfrm>
                <a:prstGeom prst="arc">
                  <a:avLst/>
                </a:prstGeom>
                <a:ln w="38100">
                  <a:solidFill>
                    <a:schemeClr val="accent1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67" name="Straight Connector 120"/>
                <p:cNvCxnSpPr/>
                <p:nvPr/>
              </p:nvCxnSpPr>
              <p:spPr>
                <a:xfrm>
                  <a:off x="2291888" y="2809536"/>
                  <a:ext cx="952039" cy="1798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Arc 121"/>
                <p:cNvSpPr/>
                <p:nvPr/>
              </p:nvSpPr>
              <p:spPr>
                <a:xfrm rot="5400000" flipH="1">
                  <a:off x="1379046" y="2351489"/>
                  <a:ext cx="934719" cy="941261"/>
                </a:xfrm>
                <a:prstGeom prst="arc">
                  <a:avLst/>
                </a:prstGeom>
                <a:ln w="38100"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65" name="Straight Connector 118"/>
              <p:cNvCxnSpPr/>
              <p:nvPr/>
            </p:nvCxnSpPr>
            <p:spPr>
              <a:xfrm rot="5400000">
                <a:off x="1205924" y="2401448"/>
                <a:ext cx="781908" cy="1478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58" name="Group 122"/>
            <p:cNvGrpSpPr>
              <a:grpSpLocks/>
            </p:cNvGrpSpPr>
            <p:nvPr/>
          </p:nvGrpSpPr>
          <p:grpSpPr bwMode="auto">
            <a:xfrm>
              <a:off x="4012222" y="2701521"/>
              <a:ext cx="2461823" cy="1671535"/>
              <a:chOff x="2683929" y="2010533"/>
              <a:chExt cx="2290937" cy="1555506"/>
            </a:xfrm>
          </p:grpSpPr>
          <p:grpSp>
            <p:nvGrpSpPr>
              <p:cNvPr id="31797" name="Group 123"/>
              <p:cNvGrpSpPr>
                <a:grpSpLocks/>
              </p:cNvGrpSpPr>
              <p:nvPr/>
            </p:nvGrpSpPr>
            <p:grpSpPr bwMode="auto">
              <a:xfrm>
                <a:off x="2683929" y="2770130"/>
                <a:ext cx="2290937" cy="795909"/>
                <a:chOff x="2586036" y="2266950"/>
                <a:chExt cx="3344864" cy="1162061"/>
              </a:xfrm>
            </p:grpSpPr>
            <p:sp>
              <p:nvSpPr>
                <p:cNvPr id="61" name="Arc 125"/>
                <p:cNvSpPr/>
                <p:nvPr/>
              </p:nvSpPr>
              <p:spPr>
                <a:xfrm rot="5400000" flipV="1">
                  <a:off x="4800716" y="2266740"/>
                  <a:ext cx="1130828" cy="113005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62" name="Straight Connector 126"/>
                <p:cNvCxnSpPr/>
                <p:nvPr/>
              </p:nvCxnSpPr>
              <p:spPr>
                <a:xfrm>
                  <a:off x="3686153" y="2853345"/>
                  <a:ext cx="1142989" cy="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Arc 127"/>
                <p:cNvSpPr/>
                <p:nvPr/>
              </p:nvSpPr>
              <p:spPr>
                <a:xfrm rot="5400000" flipH="1">
                  <a:off x="2585906" y="2299112"/>
                  <a:ext cx="1130828" cy="113005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60" name="Straight Connector 124"/>
              <p:cNvCxnSpPr/>
              <p:nvPr/>
            </p:nvCxnSpPr>
            <p:spPr>
              <a:xfrm rot="5400000">
                <a:off x="2696391" y="2400937"/>
                <a:ext cx="783386" cy="1478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59" name="Group 128"/>
            <p:cNvGrpSpPr>
              <a:grpSpLocks/>
            </p:cNvGrpSpPr>
            <p:nvPr/>
          </p:nvGrpSpPr>
          <p:grpSpPr bwMode="auto">
            <a:xfrm>
              <a:off x="5820738" y="2565065"/>
              <a:ext cx="2461827" cy="1671535"/>
              <a:chOff x="4166839" y="2010533"/>
              <a:chExt cx="2290940" cy="1555506"/>
            </a:xfrm>
          </p:grpSpPr>
          <p:grpSp>
            <p:nvGrpSpPr>
              <p:cNvPr id="31792" name="Group 129"/>
              <p:cNvGrpSpPr>
                <a:grpSpLocks/>
              </p:cNvGrpSpPr>
              <p:nvPr/>
            </p:nvGrpSpPr>
            <p:grpSpPr bwMode="auto">
              <a:xfrm>
                <a:off x="4166839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56" name="Arc 131"/>
                <p:cNvSpPr/>
                <p:nvPr/>
              </p:nvSpPr>
              <p:spPr>
                <a:xfrm rot="5400000" flipV="1">
                  <a:off x="4799841" y="2266548"/>
                  <a:ext cx="1130828" cy="1130048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57" name="Straight Connector 132"/>
                <p:cNvCxnSpPr/>
                <p:nvPr/>
              </p:nvCxnSpPr>
              <p:spPr>
                <a:xfrm>
                  <a:off x="3685279" y="2853152"/>
                  <a:ext cx="1142987" cy="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Arc 133"/>
                <p:cNvSpPr/>
                <p:nvPr/>
              </p:nvSpPr>
              <p:spPr>
                <a:xfrm rot="5400000" flipH="1">
                  <a:off x="2585033" y="2298920"/>
                  <a:ext cx="1130828" cy="1130048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55" name="Straight Connector 130"/>
              <p:cNvCxnSpPr/>
              <p:nvPr/>
            </p:nvCxnSpPr>
            <p:spPr>
              <a:xfrm rot="5400000">
                <a:off x="4181659" y="2400805"/>
                <a:ext cx="783386" cy="1477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60" name="Group 134"/>
            <p:cNvGrpSpPr>
              <a:grpSpLocks/>
            </p:cNvGrpSpPr>
            <p:nvPr/>
          </p:nvGrpSpPr>
          <p:grpSpPr bwMode="auto">
            <a:xfrm>
              <a:off x="9402913" y="2239642"/>
              <a:ext cx="1652117" cy="1674394"/>
              <a:chOff x="7157435" y="2010533"/>
              <a:chExt cx="1537436" cy="1558167"/>
            </a:xfrm>
          </p:grpSpPr>
          <p:grpSp>
            <p:nvGrpSpPr>
              <p:cNvPr id="31788" name="Group 135"/>
              <p:cNvGrpSpPr>
                <a:grpSpLocks/>
              </p:cNvGrpSpPr>
              <p:nvPr/>
            </p:nvGrpSpPr>
            <p:grpSpPr bwMode="auto">
              <a:xfrm>
                <a:off x="7157435" y="2794543"/>
                <a:ext cx="1537436" cy="774157"/>
                <a:chOff x="6799443" y="2334613"/>
                <a:chExt cx="1869714" cy="941470"/>
              </a:xfrm>
            </p:grpSpPr>
            <p:sp>
              <p:nvSpPr>
                <p:cNvPr id="52" name="Arc 137"/>
                <p:cNvSpPr/>
                <p:nvPr/>
              </p:nvSpPr>
              <p:spPr>
                <a:xfrm rot="5400000" flipH="1">
                  <a:off x="6798885" y="2334934"/>
                  <a:ext cx="941908" cy="941261"/>
                </a:xfrm>
                <a:prstGeom prst="arc">
                  <a:avLst/>
                </a:prstGeom>
                <a:ln w="38100">
                  <a:solidFill>
                    <a:schemeClr val="accent5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53" name="Straight Connector 138"/>
                <p:cNvCxnSpPr/>
                <p:nvPr/>
              </p:nvCxnSpPr>
              <p:spPr>
                <a:xfrm flipH="1" flipV="1">
                  <a:off x="7717118" y="2787589"/>
                  <a:ext cx="952039" cy="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1" name="Straight Connector 136"/>
              <p:cNvCxnSpPr/>
              <p:nvPr/>
            </p:nvCxnSpPr>
            <p:spPr>
              <a:xfrm rot="5400000">
                <a:off x="7172481" y="2402110"/>
                <a:ext cx="783386" cy="1478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761" name="Oval 139"/>
            <p:cNvSpPr>
              <a:spLocks noChangeArrowheads="1"/>
            </p:cNvSpPr>
            <p:nvPr/>
          </p:nvSpPr>
          <p:spPr bwMode="auto">
            <a:xfrm>
              <a:off x="7621246" y="3414002"/>
              <a:ext cx="623551" cy="623553"/>
            </a:xfrm>
            <a:prstGeom prst="ellipse">
              <a:avLst/>
            </a:prstGeom>
            <a:solidFill>
              <a:srgbClr val="D8B25C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04</a:t>
              </a:r>
            </a:p>
          </p:txBody>
        </p:sp>
        <p:grpSp>
          <p:nvGrpSpPr>
            <p:cNvPr id="31762" name="Group 140"/>
            <p:cNvGrpSpPr>
              <a:grpSpLocks/>
            </p:cNvGrpSpPr>
            <p:nvPr/>
          </p:nvGrpSpPr>
          <p:grpSpPr bwMode="auto">
            <a:xfrm>
              <a:off x="7613217" y="2415995"/>
              <a:ext cx="2461827" cy="1671535"/>
              <a:chOff x="5662045" y="2010533"/>
              <a:chExt cx="2290940" cy="1555506"/>
            </a:xfrm>
          </p:grpSpPr>
          <p:grpSp>
            <p:nvGrpSpPr>
              <p:cNvPr id="31783" name="Group 141"/>
              <p:cNvGrpSpPr>
                <a:grpSpLocks/>
              </p:cNvGrpSpPr>
              <p:nvPr/>
            </p:nvGrpSpPr>
            <p:grpSpPr bwMode="auto">
              <a:xfrm>
                <a:off x="5662045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47" name="Arc 143"/>
                <p:cNvSpPr/>
                <p:nvPr/>
              </p:nvSpPr>
              <p:spPr>
                <a:xfrm rot="5400000" flipV="1">
                  <a:off x="4802430" y="2267310"/>
                  <a:ext cx="1128670" cy="1130048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48" name="Straight Connector 144"/>
                <p:cNvCxnSpPr/>
                <p:nvPr/>
              </p:nvCxnSpPr>
              <p:spPr>
                <a:xfrm>
                  <a:off x="3686788" y="2852836"/>
                  <a:ext cx="1142987" cy="2159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Arc 145"/>
                <p:cNvSpPr/>
                <p:nvPr/>
              </p:nvSpPr>
              <p:spPr>
                <a:xfrm rot="5400000" flipH="1">
                  <a:off x="2587620" y="2299682"/>
                  <a:ext cx="1128671" cy="1130048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46" name="Straight Connector 142"/>
              <p:cNvCxnSpPr/>
              <p:nvPr/>
            </p:nvCxnSpPr>
            <p:spPr>
              <a:xfrm rot="5400000">
                <a:off x="5677899" y="2402066"/>
                <a:ext cx="781907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63" name="Group 146"/>
            <p:cNvGrpSpPr>
              <a:grpSpLocks/>
            </p:cNvGrpSpPr>
            <p:nvPr/>
          </p:nvGrpSpPr>
          <p:grpSpPr bwMode="auto">
            <a:xfrm>
              <a:off x="4124447" y="2079457"/>
              <a:ext cx="623551" cy="623553"/>
              <a:chOff x="2898306" y="1126851"/>
              <a:chExt cx="544500" cy="544501"/>
            </a:xfrm>
          </p:grpSpPr>
          <p:sp>
            <p:nvSpPr>
              <p:cNvPr id="31781" name="Oval 147"/>
              <p:cNvSpPr>
                <a:spLocks noChangeArrowheads="1"/>
              </p:cNvSpPr>
              <p:nvPr/>
            </p:nvSpPr>
            <p:spPr bwMode="auto">
              <a:xfrm>
                <a:off x="28983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31782" name="Freeform: Shape 148"/>
              <p:cNvSpPr>
                <a:spLocks/>
              </p:cNvSpPr>
              <p:nvPr/>
            </p:nvSpPr>
            <p:spPr bwMode="auto">
              <a:xfrm>
                <a:off x="2999254" y="1239725"/>
                <a:ext cx="342604" cy="318752"/>
              </a:xfrm>
              <a:custGeom>
                <a:avLst/>
                <a:gdLst>
                  <a:gd name="T0" fmla="*/ 2147483647 w 73"/>
                  <a:gd name="T1" fmla="*/ 2147483647 h 68"/>
                  <a:gd name="T2" fmla="*/ 2147483647 w 73"/>
                  <a:gd name="T3" fmla="*/ 2147483647 h 68"/>
                  <a:gd name="T4" fmla="*/ 0 w 73"/>
                  <a:gd name="T5" fmla="*/ 2147483647 h 68"/>
                  <a:gd name="T6" fmla="*/ 2147483647 w 73"/>
                  <a:gd name="T7" fmla="*/ 2147483647 h 68"/>
                  <a:gd name="T8" fmla="*/ 2147483647 w 73"/>
                  <a:gd name="T9" fmla="*/ 2147483647 h 68"/>
                  <a:gd name="T10" fmla="*/ 2147483647 w 73"/>
                  <a:gd name="T11" fmla="*/ 2147483647 h 68"/>
                  <a:gd name="T12" fmla="*/ 2147483647 w 73"/>
                  <a:gd name="T13" fmla="*/ 2147483647 h 68"/>
                  <a:gd name="T14" fmla="*/ 2147483647 w 73"/>
                  <a:gd name="T15" fmla="*/ 2147483647 h 68"/>
                  <a:gd name="T16" fmla="*/ 2147483647 w 73"/>
                  <a:gd name="T17" fmla="*/ 2147483647 h 68"/>
                  <a:gd name="T18" fmla="*/ 2147483647 w 73"/>
                  <a:gd name="T19" fmla="*/ 2147483647 h 68"/>
                  <a:gd name="T20" fmla="*/ 2147483647 w 73"/>
                  <a:gd name="T21" fmla="*/ 2147483647 h 68"/>
                  <a:gd name="T22" fmla="*/ 2147483647 w 73"/>
                  <a:gd name="T23" fmla="*/ 0 h 68"/>
                  <a:gd name="T24" fmla="*/ 2147483647 w 73"/>
                  <a:gd name="T25" fmla="*/ 2147483647 h 68"/>
                  <a:gd name="T26" fmla="*/ 2147483647 w 73"/>
                  <a:gd name="T27" fmla="*/ 2147483647 h 68"/>
                  <a:gd name="T28" fmla="*/ 2147483647 w 73"/>
                  <a:gd name="T29" fmla="*/ 2147483647 h 68"/>
                  <a:gd name="T30" fmla="*/ 2147483647 w 73"/>
                  <a:gd name="T31" fmla="*/ 2147483647 h 68"/>
                  <a:gd name="T32" fmla="*/ 2147483647 w 73"/>
                  <a:gd name="T33" fmla="*/ 2147483647 h 68"/>
                  <a:gd name="T34" fmla="*/ 2147483647 w 73"/>
                  <a:gd name="T35" fmla="*/ 2147483647 h 68"/>
                  <a:gd name="T36" fmla="*/ 2147483647 w 73"/>
                  <a:gd name="T37" fmla="*/ 2147483647 h 68"/>
                  <a:gd name="T38" fmla="*/ 2147483647 w 73"/>
                  <a:gd name="T39" fmla="*/ 2147483647 h 68"/>
                  <a:gd name="T40" fmla="*/ 2147483647 w 73"/>
                  <a:gd name="T41" fmla="*/ 2147483647 h 68"/>
                  <a:gd name="T42" fmla="*/ 2147483647 w 73"/>
                  <a:gd name="T43" fmla="*/ 2147483647 h 68"/>
                  <a:gd name="T44" fmla="*/ 2147483647 w 73"/>
                  <a:gd name="T45" fmla="*/ 2147483647 h 68"/>
                  <a:gd name="T46" fmla="*/ 2147483647 w 73"/>
                  <a:gd name="T47" fmla="*/ 2147483647 h 68"/>
                  <a:gd name="T48" fmla="*/ 2147483647 w 73"/>
                  <a:gd name="T49" fmla="*/ 2147483647 h 68"/>
                  <a:gd name="T50" fmla="*/ 2147483647 w 73"/>
                  <a:gd name="T51" fmla="*/ 2147483647 h 68"/>
                  <a:gd name="T52" fmla="*/ 2147483647 w 73"/>
                  <a:gd name="T53" fmla="*/ 2147483647 h 68"/>
                  <a:gd name="T54" fmla="*/ 2147483647 w 73"/>
                  <a:gd name="T55" fmla="*/ 2147483647 h 68"/>
                  <a:gd name="T56" fmla="*/ 2147483647 w 73"/>
                  <a:gd name="T57" fmla="*/ 2147483647 h 68"/>
                  <a:gd name="T58" fmla="*/ 2147483647 w 73"/>
                  <a:gd name="T59" fmla="*/ 0 h 68"/>
                  <a:gd name="T60" fmla="*/ 2147483647 w 73"/>
                  <a:gd name="T61" fmla="*/ 2147483647 h 68"/>
                  <a:gd name="T62" fmla="*/ 2147483647 w 73"/>
                  <a:gd name="T63" fmla="*/ 2147483647 h 68"/>
                  <a:gd name="T64" fmla="*/ 2147483647 w 73"/>
                  <a:gd name="T65" fmla="*/ 2147483647 h 68"/>
                  <a:gd name="T66" fmla="*/ 2147483647 w 73"/>
                  <a:gd name="T67" fmla="*/ 2147483647 h 68"/>
                  <a:gd name="T68" fmla="*/ 2147483647 w 73"/>
                  <a:gd name="T69" fmla="*/ 2147483647 h 68"/>
                  <a:gd name="T70" fmla="*/ 2147483647 w 73"/>
                  <a:gd name="T71" fmla="*/ 2147483647 h 68"/>
                  <a:gd name="T72" fmla="*/ 2147483647 w 73"/>
                  <a:gd name="T73" fmla="*/ 2147483647 h 68"/>
                  <a:gd name="T74" fmla="*/ 2147483647 w 73"/>
                  <a:gd name="T75" fmla="*/ 2147483647 h 68"/>
                  <a:gd name="T76" fmla="*/ 2147483647 w 73"/>
                  <a:gd name="T77" fmla="*/ 2147483647 h 68"/>
                  <a:gd name="T78" fmla="*/ 2147483647 w 73"/>
                  <a:gd name="T79" fmla="*/ 2147483647 h 68"/>
                  <a:gd name="T80" fmla="*/ 2147483647 w 73"/>
                  <a:gd name="T81" fmla="*/ 2147483647 h 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3"/>
                  <a:gd name="T124" fmla="*/ 0 h 68"/>
                  <a:gd name="T125" fmla="*/ 73 w 73"/>
                  <a:gd name="T126" fmla="*/ 68 h 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764" name="Group 149"/>
            <p:cNvGrpSpPr>
              <a:grpSpLocks/>
            </p:cNvGrpSpPr>
            <p:nvPr/>
          </p:nvGrpSpPr>
          <p:grpSpPr bwMode="auto">
            <a:xfrm>
              <a:off x="7736660" y="1805153"/>
              <a:ext cx="623551" cy="623553"/>
              <a:chOff x="5702646" y="1136650"/>
              <a:chExt cx="544500" cy="544501"/>
            </a:xfrm>
          </p:grpSpPr>
          <p:sp>
            <p:nvSpPr>
              <p:cNvPr id="31779" name="Oval 150"/>
              <p:cNvSpPr>
                <a:spLocks noChangeArrowheads="1"/>
              </p:cNvSpPr>
              <p:nvPr/>
            </p:nvSpPr>
            <p:spPr bwMode="auto">
              <a:xfrm>
                <a:off x="570264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D8B25C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2" name="Freeform: Shape 151"/>
              <p:cNvSpPr/>
              <p:nvPr/>
            </p:nvSpPr>
            <p:spPr bwMode="auto">
              <a:xfrm>
                <a:off x="5808877" y="1243406"/>
                <a:ext cx="331260" cy="331487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1765" name="Group 152"/>
            <p:cNvGrpSpPr>
              <a:grpSpLocks/>
            </p:cNvGrpSpPr>
            <p:nvPr/>
          </p:nvGrpSpPr>
          <p:grpSpPr bwMode="auto">
            <a:xfrm>
              <a:off x="5944179" y="1954224"/>
              <a:ext cx="623551" cy="623553"/>
              <a:chOff x="4299606" y="1136650"/>
              <a:chExt cx="544500" cy="544501"/>
            </a:xfrm>
          </p:grpSpPr>
          <p:sp>
            <p:nvSpPr>
              <p:cNvPr id="31777" name="Oval 153"/>
              <p:cNvSpPr>
                <a:spLocks noChangeArrowheads="1"/>
              </p:cNvSpPr>
              <p:nvPr/>
            </p:nvSpPr>
            <p:spPr bwMode="auto">
              <a:xfrm>
                <a:off x="429960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A5AB81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0" name="Freeform: Shape 154"/>
              <p:cNvSpPr/>
              <p:nvPr/>
            </p:nvSpPr>
            <p:spPr bwMode="auto">
              <a:xfrm>
                <a:off x="4420115" y="1258866"/>
                <a:ext cx="303539" cy="299587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1766" name="Group 155"/>
            <p:cNvGrpSpPr>
              <a:grpSpLocks/>
            </p:cNvGrpSpPr>
            <p:nvPr/>
          </p:nvGrpSpPr>
          <p:grpSpPr bwMode="auto">
            <a:xfrm>
              <a:off x="2277758" y="2219478"/>
              <a:ext cx="623551" cy="623553"/>
              <a:chOff x="1497006" y="1126851"/>
              <a:chExt cx="544500" cy="544501"/>
            </a:xfrm>
          </p:grpSpPr>
          <p:sp>
            <p:nvSpPr>
              <p:cNvPr id="31775" name="Oval 156"/>
              <p:cNvSpPr>
                <a:spLocks noChangeArrowheads="1"/>
              </p:cNvSpPr>
              <p:nvPr/>
            </p:nvSpPr>
            <p:spPr bwMode="auto">
              <a:xfrm>
                <a:off x="14970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31776" name="Freeform: Shape 157"/>
              <p:cNvSpPr>
                <a:spLocks/>
              </p:cNvSpPr>
              <p:nvPr/>
            </p:nvSpPr>
            <p:spPr bwMode="auto">
              <a:xfrm>
                <a:off x="1641942" y="1211627"/>
                <a:ext cx="254629" cy="374949"/>
              </a:xfrm>
              <a:custGeom>
                <a:avLst/>
                <a:gdLst>
                  <a:gd name="T0" fmla="*/ 2147483647 w 42"/>
                  <a:gd name="T1" fmla="*/ 2147483647 h 62"/>
                  <a:gd name="T2" fmla="*/ 2147483647 w 42"/>
                  <a:gd name="T3" fmla="*/ 2147483647 h 62"/>
                  <a:gd name="T4" fmla="*/ 2147483647 w 42"/>
                  <a:gd name="T5" fmla="*/ 2147483647 h 62"/>
                  <a:gd name="T6" fmla="*/ 2147483647 w 42"/>
                  <a:gd name="T7" fmla="*/ 2147483647 h 62"/>
                  <a:gd name="T8" fmla="*/ 2147483647 w 42"/>
                  <a:gd name="T9" fmla="*/ 2147483647 h 62"/>
                  <a:gd name="T10" fmla="*/ 2147483647 w 42"/>
                  <a:gd name="T11" fmla="*/ 2147483647 h 62"/>
                  <a:gd name="T12" fmla="*/ 2147483647 w 42"/>
                  <a:gd name="T13" fmla="*/ 2147483647 h 62"/>
                  <a:gd name="T14" fmla="*/ 2147483647 w 42"/>
                  <a:gd name="T15" fmla="*/ 2147483647 h 62"/>
                  <a:gd name="T16" fmla="*/ 2147483647 w 42"/>
                  <a:gd name="T17" fmla="*/ 2147483647 h 62"/>
                  <a:gd name="T18" fmla="*/ 2147483647 w 42"/>
                  <a:gd name="T19" fmla="*/ 2147483647 h 62"/>
                  <a:gd name="T20" fmla="*/ 2147483647 w 42"/>
                  <a:gd name="T21" fmla="*/ 2147483647 h 62"/>
                  <a:gd name="T22" fmla="*/ 2147483647 w 42"/>
                  <a:gd name="T23" fmla="*/ 2147483647 h 62"/>
                  <a:gd name="T24" fmla="*/ 2147483647 w 42"/>
                  <a:gd name="T25" fmla="*/ 2147483647 h 62"/>
                  <a:gd name="T26" fmla="*/ 2147483647 w 42"/>
                  <a:gd name="T27" fmla="*/ 2147483647 h 62"/>
                  <a:gd name="T28" fmla="*/ 2147483647 w 42"/>
                  <a:gd name="T29" fmla="*/ 2147483647 h 62"/>
                  <a:gd name="T30" fmla="*/ 2147483647 w 42"/>
                  <a:gd name="T31" fmla="*/ 2147483647 h 62"/>
                  <a:gd name="T32" fmla="*/ 2147483647 w 42"/>
                  <a:gd name="T33" fmla="*/ 2147483647 h 62"/>
                  <a:gd name="T34" fmla="*/ 0 w 42"/>
                  <a:gd name="T35" fmla="*/ 2147483647 h 62"/>
                  <a:gd name="T36" fmla="*/ 2147483647 w 42"/>
                  <a:gd name="T37" fmla="*/ 0 h 62"/>
                  <a:gd name="T38" fmla="*/ 2147483647 w 42"/>
                  <a:gd name="T39" fmla="*/ 2147483647 h 62"/>
                  <a:gd name="T40" fmla="*/ 2147483647 w 42"/>
                  <a:gd name="T41" fmla="*/ 2147483647 h 62"/>
                  <a:gd name="T42" fmla="*/ 2147483647 w 42"/>
                  <a:gd name="T43" fmla="*/ 2147483647 h 62"/>
                  <a:gd name="T44" fmla="*/ 2147483647 w 42"/>
                  <a:gd name="T45" fmla="*/ 2147483647 h 62"/>
                  <a:gd name="T46" fmla="*/ 2147483647 w 42"/>
                  <a:gd name="T47" fmla="*/ 2147483647 h 62"/>
                  <a:gd name="T48" fmla="*/ 2147483647 w 42"/>
                  <a:gd name="T49" fmla="*/ 2147483647 h 62"/>
                  <a:gd name="T50" fmla="*/ 2147483647 w 42"/>
                  <a:gd name="T51" fmla="*/ 2147483647 h 62"/>
                  <a:gd name="T52" fmla="*/ 2147483647 w 42"/>
                  <a:gd name="T53" fmla="*/ 2147483647 h 62"/>
                  <a:gd name="T54" fmla="*/ 2147483647 w 42"/>
                  <a:gd name="T55" fmla="*/ 2147483647 h 62"/>
                  <a:gd name="T56" fmla="*/ 2147483647 w 42"/>
                  <a:gd name="T57" fmla="*/ 2147483647 h 62"/>
                  <a:gd name="T58" fmla="*/ 2147483647 w 42"/>
                  <a:gd name="T59" fmla="*/ 2147483647 h 62"/>
                  <a:gd name="T60" fmla="*/ 2147483647 w 42"/>
                  <a:gd name="T61" fmla="*/ 2147483647 h 62"/>
                  <a:gd name="T62" fmla="*/ 2147483647 w 42"/>
                  <a:gd name="T63" fmla="*/ 2147483647 h 62"/>
                  <a:gd name="T64" fmla="*/ 2147483647 w 42"/>
                  <a:gd name="T65" fmla="*/ 2147483647 h 62"/>
                  <a:gd name="T66" fmla="*/ 2147483647 w 42"/>
                  <a:gd name="T67" fmla="*/ 2147483647 h 62"/>
                  <a:gd name="T68" fmla="*/ 2147483647 w 42"/>
                  <a:gd name="T69" fmla="*/ 2147483647 h 62"/>
                  <a:gd name="T70" fmla="*/ 2147483647 w 42"/>
                  <a:gd name="T71" fmla="*/ 2147483647 h 62"/>
                  <a:gd name="T72" fmla="*/ 2147483647 w 42"/>
                  <a:gd name="T73" fmla="*/ 2147483647 h 62"/>
                  <a:gd name="T74" fmla="*/ 2147483647 w 42"/>
                  <a:gd name="T75" fmla="*/ 2147483647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"/>
                  <a:gd name="T115" fmla="*/ 0 h 62"/>
                  <a:gd name="T116" fmla="*/ 42 w 42"/>
                  <a:gd name="T117" fmla="*/ 62 h 6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767" name="Group 158"/>
            <p:cNvGrpSpPr>
              <a:grpSpLocks/>
            </p:cNvGrpSpPr>
            <p:nvPr/>
          </p:nvGrpSpPr>
          <p:grpSpPr bwMode="auto">
            <a:xfrm>
              <a:off x="9524464" y="1628800"/>
              <a:ext cx="623551" cy="623553"/>
              <a:chOff x="7104207" y="1136650"/>
              <a:chExt cx="544500" cy="544501"/>
            </a:xfrm>
          </p:grpSpPr>
          <p:sp>
            <p:nvSpPr>
              <p:cNvPr id="31773" name="Oval 159"/>
              <p:cNvSpPr>
                <a:spLocks noChangeArrowheads="1"/>
              </p:cNvSpPr>
              <p:nvPr/>
            </p:nvSpPr>
            <p:spPr bwMode="auto">
              <a:xfrm>
                <a:off x="7104207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7BA79D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36" name="Freeform: Shape 160"/>
              <p:cNvSpPr/>
              <p:nvPr/>
            </p:nvSpPr>
            <p:spPr bwMode="auto">
              <a:xfrm>
                <a:off x="7214104" y="1244834"/>
                <a:ext cx="325715" cy="32871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1768" name="TextBox 60"/>
            <p:cNvSpPr txBox="1">
              <a:spLocks noChangeArrowheads="1"/>
            </p:cNvSpPr>
            <p:nvPr/>
          </p:nvSpPr>
          <p:spPr bwMode="auto">
            <a:xfrm>
              <a:off x="1667508" y="4713113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婴儿期</a:t>
              </a:r>
              <a:r>
                <a:rPr lang="en-US" altLang="zh-CN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0-1</a:t>
              </a:r>
              <a:endParaRPr lang="en-US" altLang="zh-CN" sz="1900">
                <a:solidFill>
                  <a:schemeClr val="accent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1769" name="TextBox 67"/>
            <p:cNvSpPr txBox="1">
              <a:spLocks noChangeArrowheads="1"/>
            </p:cNvSpPr>
            <p:nvPr/>
          </p:nvSpPr>
          <p:spPr bwMode="auto">
            <a:xfrm>
              <a:off x="3467297" y="4513079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幼儿期</a:t>
              </a:r>
              <a:r>
                <a:rPr lang="en-US" altLang="zh-CN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1-4</a:t>
              </a:r>
              <a:endParaRPr lang="en-US" altLang="zh-CN" sz="1900">
                <a:solidFill>
                  <a:srgbClr val="DD8047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1770" name="TextBox 78"/>
            <p:cNvSpPr txBox="1">
              <a:spLocks noChangeArrowheads="1"/>
            </p:cNvSpPr>
            <p:nvPr/>
          </p:nvSpPr>
          <p:spPr bwMode="auto">
            <a:xfrm>
              <a:off x="5281393" y="4373058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儿童期</a:t>
              </a:r>
              <a:r>
                <a:rPr lang="en-US" altLang="zh-CN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5-11</a:t>
              </a:r>
              <a:endParaRPr lang="en-US" altLang="zh-CN" sz="1900">
                <a:solidFill>
                  <a:srgbClr val="A5AB8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1771" name="TextBox 81"/>
            <p:cNvSpPr txBox="1">
              <a:spLocks noChangeArrowheads="1"/>
            </p:cNvSpPr>
            <p:nvPr/>
          </p:nvSpPr>
          <p:spPr bwMode="auto">
            <a:xfrm>
              <a:off x="7069955" y="4236602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少年期</a:t>
              </a:r>
              <a:r>
                <a:rPr lang="en-US" altLang="zh-CN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12-18</a:t>
              </a:r>
              <a:endParaRPr lang="en-US" altLang="zh-CN" sz="1900">
                <a:solidFill>
                  <a:srgbClr val="D8B25C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1772" name="TextBox 84"/>
            <p:cNvSpPr txBox="1">
              <a:spLocks noChangeArrowheads="1"/>
            </p:cNvSpPr>
            <p:nvPr/>
          </p:nvSpPr>
          <p:spPr bwMode="auto">
            <a:xfrm>
              <a:off x="8879905" y="4087532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青年期</a:t>
              </a:r>
              <a:r>
                <a:rPr lang="en-US" altLang="zh-CN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18-35</a:t>
              </a:r>
              <a:endParaRPr lang="en-US" altLang="zh-CN" sz="1900">
                <a:solidFill>
                  <a:srgbClr val="7BA79D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31746" name="Title 1"/>
          <p:cNvSpPr txBox="1">
            <a:spLocks noChangeArrowheads="1"/>
          </p:cNvSpPr>
          <p:nvPr/>
        </p:nvSpPr>
        <p:spPr bwMode="auto">
          <a:xfrm>
            <a:off x="1130300" y="749300"/>
            <a:ext cx="284003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60958" rIns="0" bIns="60958" anchor="ctr"/>
          <a:lstStyle/>
          <a:p>
            <a:pPr defTabSz="1219200"/>
            <a:r>
              <a:rPr lang="zh-CN" altLang="en-US" sz="24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cs typeface="Open Sans Light"/>
              </a:rPr>
              <a:t>父母身份的变化</a:t>
            </a:r>
          </a:p>
        </p:txBody>
      </p:sp>
      <p:sp>
        <p:nvSpPr>
          <p:cNvPr id="31747" name="Text Box 61"/>
          <p:cNvSpPr txBox="1">
            <a:spLocks noChangeArrowheads="1"/>
          </p:cNvSpPr>
          <p:nvPr/>
        </p:nvSpPr>
        <p:spPr bwMode="auto">
          <a:xfrm>
            <a:off x="2141538" y="1684338"/>
            <a:ext cx="1673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环境层面</a:t>
            </a:r>
          </a:p>
        </p:txBody>
      </p:sp>
      <p:sp>
        <p:nvSpPr>
          <p:cNvPr id="31748" name="Text Box 62"/>
          <p:cNvSpPr txBox="1">
            <a:spLocks noChangeArrowheads="1"/>
          </p:cNvSpPr>
          <p:nvPr/>
        </p:nvSpPr>
        <p:spPr bwMode="auto">
          <a:xfrm>
            <a:off x="3965575" y="1585913"/>
            <a:ext cx="1673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行为层面</a:t>
            </a:r>
          </a:p>
        </p:txBody>
      </p:sp>
      <p:sp>
        <p:nvSpPr>
          <p:cNvPr id="31749" name="Text Box 63"/>
          <p:cNvSpPr txBox="1">
            <a:spLocks noChangeArrowheads="1"/>
          </p:cNvSpPr>
          <p:nvPr/>
        </p:nvSpPr>
        <p:spPr bwMode="auto">
          <a:xfrm>
            <a:off x="5603875" y="1371600"/>
            <a:ext cx="1673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能力层面</a:t>
            </a:r>
          </a:p>
        </p:txBody>
      </p:sp>
      <p:sp>
        <p:nvSpPr>
          <p:cNvPr id="31750" name="Text Box 64"/>
          <p:cNvSpPr txBox="1">
            <a:spLocks noChangeArrowheads="1"/>
          </p:cNvSpPr>
          <p:nvPr/>
        </p:nvSpPr>
        <p:spPr bwMode="auto">
          <a:xfrm>
            <a:off x="7081838" y="1095375"/>
            <a:ext cx="1855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信念、价值层面</a:t>
            </a:r>
          </a:p>
        </p:txBody>
      </p:sp>
      <p:sp>
        <p:nvSpPr>
          <p:cNvPr id="31751" name="Text Box 65"/>
          <p:cNvSpPr txBox="1">
            <a:spLocks noChangeArrowheads="1"/>
          </p:cNvSpPr>
          <p:nvPr/>
        </p:nvSpPr>
        <p:spPr bwMode="auto">
          <a:xfrm>
            <a:off x="9261475" y="939800"/>
            <a:ext cx="1673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身份层面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589463" y="1924050"/>
            <a:ext cx="3009900" cy="3009900"/>
            <a:chOff x="4153707" y="2047322"/>
            <a:chExt cx="3871003" cy="3871003"/>
          </a:xfrm>
        </p:grpSpPr>
        <p:sp>
          <p:nvSpPr>
            <p:cNvPr id="23" name="椭圆 22"/>
            <p:cNvSpPr/>
            <p:nvPr/>
          </p:nvSpPr>
          <p:spPr>
            <a:xfrm>
              <a:off x="4153707" y="2047322"/>
              <a:ext cx="3871003" cy="3871003"/>
            </a:xfrm>
            <a:prstGeom prst="ellipse">
              <a:avLst/>
            </a:prstGeom>
            <a:solidFill>
              <a:schemeClr val="accent2"/>
            </a:soli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grpSp>
          <p:nvGrpSpPr>
            <p:cNvPr id="33816" name="组合 23"/>
            <p:cNvGrpSpPr>
              <a:grpSpLocks noChangeAspect="1"/>
            </p:cNvGrpSpPr>
            <p:nvPr/>
          </p:nvGrpSpPr>
          <p:grpSpPr bwMode="auto">
            <a:xfrm>
              <a:off x="4729899" y="2489827"/>
              <a:ext cx="2740026" cy="3116263"/>
              <a:chOff x="5967" y="1956"/>
              <a:chExt cx="3452" cy="3926"/>
            </a:xfrm>
          </p:grpSpPr>
          <p:sp>
            <p:nvSpPr>
              <p:cNvPr id="25" name="矩形 24"/>
              <p:cNvSpPr>
                <a:spLocks noChangeAspect="1"/>
              </p:cNvSpPr>
              <p:nvPr/>
            </p:nvSpPr>
            <p:spPr bwMode="auto">
              <a:xfrm>
                <a:off x="5969" y="1959"/>
                <a:ext cx="3449" cy="3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任意多边形: 形状 25"/>
              <p:cNvSpPr>
                <a:spLocks/>
              </p:cNvSpPr>
              <p:nvPr/>
            </p:nvSpPr>
            <p:spPr bwMode="auto">
              <a:xfrm>
                <a:off x="7199" y="5110"/>
                <a:ext cx="975" cy="262"/>
              </a:xfrm>
              <a:custGeom>
                <a:avLst/>
                <a:gdLst>
                  <a:gd name="T0" fmla="*/ 398 w 459"/>
                  <a:gd name="T1" fmla="*/ 123 h 123"/>
                  <a:gd name="T2" fmla="*/ 61 w 459"/>
                  <a:gd name="T3" fmla="*/ 123 h 123"/>
                  <a:gd name="T4" fmla="*/ 0 w 459"/>
                  <a:gd name="T5" fmla="*/ 62 h 123"/>
                  <a:gd name="T6" fmla="*/ 61 w 459"/>
                  <a:gd name="T7" fmla="*/ 0 h 123"/>
                  <a:gd name="T8" fmla="*/ 398 w 459"/>
                  <a:gd name="T9" fmla="*/ 0 h 123"/>
                  <a:gd name="T10" fmla="*/ 459 w 459"/>
                  <a:gd name="T11" fmla="*/ 62 h 123"/>
                  <a:gd name="T12" fmla="*/ 398 w 459"/>
                  <a:gd name="T13" fmla="*/ 123 h 123"/>
                  <a:gd name="T14" fmla="*/ 61 w 459"/>
                  <a:gd name="T15" fmla="*/ 28 h 123"/>
                  <a:gd name="T16" fmla="*/ 28 w 459"/>
                  <a:gd name="T17" fmla="*/ 62 h 123"/>
                  <a:gd name="T18" fmla="*/ 61 w 459"/>
                  <a:gd name="T19" fmla="*/ 95 h 123"/>
                  <a:gd name="T20" fmla="*/ 398 w 459"/>
                  <a:gd name="T21" fmla="*/ 95 h 123"/>
                  <a:gd name="T22" fmla="*/ 431 w 459"/>
                  <a:gd name="T23" fmla="*/ 62 h 123"/>
                  <a:gd name="T24" fmla="*/ 398 w 459"/>
                  <a:gd name="T25" fmla="*/ 28 h 123"/>
                  <a:gd name="T26" fmla="*/ 61 w 459"/>
                  <a:gd name="T27" fmla="*/ 2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9" h="123">
                    <a:moveTo>
                      <a:pt x="398" y="123"/>
                    </a:moveTo>
                    <a:cubicBezTo>
                      <a:pt x="61" y="123"/>
                      <a:pt x="61" y="123"/>
                      <a:pt x="61" y="123"/>
                    </a:cubicBezTo>
                    <a:cubicBezTo>
                      <a:pt x="28" y="123"/>
                      <a:pt x="0" y="95"/>
                      <a:pt x="0" y="62"/>
                    </a:cubicBezTo>
                    <a:cubicBezTo>
                      <a:pt x="0" y="28"/>
                      <a:pt x="28" y="0"/>
                      <a:pt x="61" y="0"/>
                    </a:cubicBezTo>
                    <a:cubicBezTo>
                      <a:pt x="398" y="0"/>
                      <a:pt x="398" y="0"/>
                      <a:pt x="398" y="0"/>
                    </a:cubicBezTo>
                    <a:cubicBezTo>
                      <a:pt x="431" y="0"/>
                      <a:pt x="459" y="28"/>
                      <a:pt x="459" y="62"/>
                    </a:cubicBezTo>
                    <a:cubicBezTo>
                      <a:pt x="459" y="95"/>
                      <a:pt x="431" y="123"/>
                      <a:pt x="398" y="123"/>
                    </a:cubicBezTo>
                    <a:close/>
                    <a:moveTo>
                      <a:pt x="61" y="28"/>
                    </a:moveTo>
                    <a:cubicBezTo>
                      <a:pt x="43" y="28"/>
                      <a:pt x="28" y="43"/>
                      <a:pt x="28" y="62"/>
                    </a:cubicBezTo>
                    <a:cubicBezTo>
                      <a:pt x="28" y="80"/>
                      <a:pt x="43" y="95"/>
                      <a:pt x="61" y="95"/>
                    </a:cubicBezTo>
                    <a:cubicBezTo>
                      <a:pt x="398" y="95"/>
                      <a:pt x="398" y="95"/>
                      <a:pt x="398" y="95"/>
                    </a:cubicBezTo>
                    <a:cubicBezTo>
                      <a:pt x="416" y="95"/>
                      <a:pt x="431" y="80"/>
                      <a:pt x="431" y="62"/>
                    </a:cubicBezTo>
                    <a:cubicBezTo>
                      <a:pt x="431" y="43"/>
                      <a:pt x="416" y="28"/>
                      <a:pt x="398" y="28"/>
                    </a:cubicBezTo>
                    <a:lnTo>
                      <a:pt x="61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7253" y="5429"/>
                <a:ext cx="869" cy="450"/>
              </a:xfrm>
              <a:custGeom>
                <a:avLst/>
                <a:gdLst>
                  <a:gd name="T0" fmla="*/ 205 w 409"/>
                  <a:gd name="T1" fmla="*/ 212 h 212"/>
                  <a:gd name="T2" fmla="*/ 106 w 409"/>
                  <a:gd name="T3" fmla="*/ 136 h 212"/>
                  <a:gd name="T4" fmla="*/ 0 w 409"/>
                  <a:gd name="T5" fmla="*/ 14 h 212"/>
                  <a:gd name="T6" fmla="*/ 0 w 409"/>
                  <a:gd name="T7" fmla="*/ 0 h 212"/>
                  <a:gd name="T8" fmla="*/ 409 w 409"/>
                  <a:gd name="T9" fmla="*/ 0 h 212"/>
                  <a:gd name="T10" fmla="*/ 409 w 409"/>
                  <a:gd name="T11" fmla="*/ 14 h 212"/>
                  <a:gd name="T12" fmla="*/ 303 w 409"/>
                  <a:gd name="T13" fmla="*/ 136 h 212"/>
                  <a:gd name="T14" fmla="*/ 205 w 409"/>
                  <a:gd name="T15" fmla="*/ 212 h 212"/>
                  <a:gd name="T16" fmla="*/ 29 w 409"/>
                  <a:gd name="T17" fmla="*/ 28 h 212"/>
                  <a:gd name="T18" fmla="*/ 119 w 409"/>
                  <a:gd name="T19" fmla="*/ 109 h 212"/>
                  <a:gd name="T20" fmla="*/ 130 w 409"/>
                  <a:gd name="T21" fmla="*/ 110 h 212"/>
                  <a:gd name="T22" fmla="*/ 132 w 409"/>
                  <a:gd name="T23" fmla="*/ 121 h 212"/>
                  <a:gd name="T24" fmla="*/ 205 w 409"/>
                  <a:gd name="T25" fmla="*/ 184 h 212"/>
                  <a:gd name="T26" fmla="*/ 278 w 409"/>
                  <a:gd name="T27" fmla="*/ 121 h 212"/>
                  <a:gd name="T28" fmla="*/ 279 w 409"/>
                  <a:gd name="T29" fmla="*/ 110 h 212"/>
                  <a:gd name="T30" fmla="*/ 291 w 409"/>
                  <a:gd name="T31" fmla="*/ 109 h 212"/>
                  <a:gd name="T32" fmla="*/ 380 w 409"/>
                  <a:gd name="T33" fmla="*/ 28 h 212"/>
                  <a:gd name="T34" fmla="*/ 29 w 409"/>
                  <a:gd name="T35" fmla="*/ 2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9" h="212">
                    <a:moveTo>
                      <a:pt x="205" y="212"/>
                    </a:moveTo>
                    <a:cubicBezTo>
                      <a:pt x="158" y="212"/>
                      <a:pt x="118" y="181"/>
                      <a:pt x="106" y="136"/>
                    </a:cubicBezTo>
                    <a:cubicBezTo>
                      <a:pt x="46" y="127"/>
                      <a:pt x="0" y="7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409" y="14"/>
                      <a:pt x="409" y="14"/>
                      <a:pt x="409" y="14"/>
                    </a:cubicBezTo>
                    <a:cubicBezTo>
                      <a:pt x="409" y="75"/>
                      <a:pt x="363" y="127"/>
                      <a:pt x="303" y="136"/>
                    </a:cubicBezTo>
                    <a:cubicBezTo>
                      <a:pt x="291" y="181"/>
                      <a:pt x="252" y="212"/>
                      <a:pt x="205" y="212"/>
                    </a:cubicBezTo>
                    <a:close/>
                    <a:moveTo>
                      <a:pt x="29" y="28"/>
                    </a:moveTo>
                    <a:cubicBezTo>
                      <a:pt x="36" y="72"/>
                      <a:pt x="73" y="107"/>
                      <a:pt x="119" y="109"/>
                    </a:cubicBezTo>
                    <a:cubicBezTo>
                      <a:pt x="130" y="110"/>
                      <a:pt x="130" y="110"/>
                      <a:pt x="130" y="110"/>
                    </a:cubicBezTo>
                    <a:cubicBezTo>
                      <a:pt x="132" y="121"/>
                      <a:pt x="132" y="121"/>
                      <a:pt x="132" y="121"/>
                    </a:cubicBezTo>
                    <a:cubicBezTo>
                      <a:pt x="137" y="158"/>
                      <a:pt x="168" y="184"/>
                      <a:pt x="205" y="184"/>
                    </a:cubicBezTo>
                    <a:cubicBezTo>
                      <a:pt x="241" y="184"/>
                      <a:pt x="272" y="158"/>
                      <a:pt x="278" y="121"/>
                    </a:cubicBezTo>
                    <a:cubicBezTo>
                      <a:pt x="279" y="110"/>
                      <a:pt x="279" y="110"/>
                      <a:pt x="279" y="110"/>
                    </a:cubicBezTo>
                    <a:cubicBezTo>
                      <a:pt x="291" y="109"/>
                      <a:pt x="291" y="109"/>
                      <a:pt x="291" y="109"/>
                    </a:cubicBezTo>
                    <a:cubicBezTo>
                      <a:pt x="337" y="107"/>
                      <a:pt x="373" y="72"/>
                      <a:pt x="380" y="28"/>
                    </a:cubicBezTo>
                    <a:lnTo>
                      <a:pt x="29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任意多边形: 形状 27"/>
              <p:cNvSpPr>
                <a:spLocks/>
              </p:cNvSpPr>
              <p:nvPr/>
            </p:nvSpPr>
            <p:spPr bwMode="auto">
              <a:xfrm>
                <a:off x="6692" y="2654"/>
                <a:ext cx="1991" cy="2397"/>
              </a:xfrm>
              <a:custGeom>
                <a:avLst/>
                <a:gdLst>
                  <a:gd name="T0" fmla="*/ 690 w 937"/>
                  <a:gd name="T1" fmla="*/ 1129 h 1129"/>
                  <a:gd name="T2" fmla="*/ 245 w 937"/>
                  <a:gd name="T3" fmla="*/ 1129 h 1129"/>
                  <a:gd name="T4" fmla="*/ 245 w 937"/>
                  <a:gd name="T5" fmla="*/ 968 h 1129"/>
                  <a:gd name="T6" fmla="*/ 101 w 937"/>
                  <a:gd name="T7" fmla="*/ 757 h 1129"/>
                  <a:gd name="T8" fmla="*/ 0 w 937"/>
                  <a:gd name="T9" fmla="*/ 469 h 1129"/>
                  <a:gd name="T10" fmla="*/ 469 w 937"/>
                  <a:gd name="T11" fmla="*/ 0 h 1129"/>
                  <a:gd name="T12" fmla="*/ 937 w 937"/>
                  <a:gd name="T13" fmla="*/ 469 h 1129"/>
                  <a:gd name="T14" fmla="*/ 837 w 937"/>
                  <a:gd name="T15" fmla="*/ 758 h 1129"/>
                  <a:gd name="T16" fmla="*/ 690 w 937"/>
                  <a:gd name="T17" fmla="*/ 972 h 1129"/>
                  <a:gd name="T18" fmla="*/ 690 w 937"/>
                  <a:gd name="T19" fmla="*/ 1129 h 1129"/>
                  <a:gd name="T20" fmla="*/ 273 w 937"/>
                  <a:gd name="T21" fmla="*/ 1101 h 1129"/>
                  <a:gd name="T22" fmla="*/ 662 w 937"/>
                  <a:gd name="T23" fmla="*/ 1101 h 1129"/>
                  <a:gd name="T24" fmla="*/ 662 w 937"/>
                  <a:gd name="T25" fmla="*/ 965 h 1129"/>
                  <a:gd name="T26" fmla="*/ 664 w 937"/>
                  <a:gd name="T27" fmla="*/ 961 h 1129"/>
                  <a:gd name="T28" fmla="*/ 815 w 937"/>
                  <a:gd name="T29" fmla="*/ 740 h 1129"/>
                  <a:gd name="T30" fmla="*/ 909 w 937"/>
                  <a:gd name="T31" fmla="*/ 469 h 1129"/>
                  <a:gd name="T32" fmla="*/ 469 w 937"/>
                  <a:gd name="T33" fmla="*/ 28 h 1129"/>
                  <a:gd name="T34" fmla="*/ 28 w 937"/>
                  <a:gd name="T35" fmla="*/ 469 h 1129"/>
                  <a:gd name="T36" fmla="*/ 123 w 937"/>
                  <a:gd name="T37" fmla="*/ 740 h 1129"/>
                  <a:gd name="T38" fmla="*/ 271 w 937"/>
                  <a:gd name="T39" fmla="*/ 957 h 1129"/>
                  <a:gd name="T40" fmla="*/ 273 w 937"/>
                  <a:gd name="T41" fmla="*/ 961 h 1129"/>
                  <a:gd name="T42" fmla="*/ 273 w 937"/>
                  <a:gd name="T43" fmla="*/ 1101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7" h="1129">
                    <a:moveTo>
                      <a:pt x="690" y="1129"/>
                    </a:moveTo>
                    <a:cubicBezTo>
                      <a:pt x="245" y="1129"/>
                      <a:pt x="245" y="1129"/>
                      <a:pt x="245" y="1129"/>
                    </a:cubicBezTo>
                    <a:cubicBezTo>
                      <a:pt x="245" y="968"/>
                      <a:pt x="245" y="968"/>
                      <a:pt x="245" y="968"/>
                    </a:cubicBezTo>
                    <a:cubicBezTo>
                      <a:pt x="202" y="896"/>
                      <a:pt x="152" y="823"/>
                      <a:pt x="101" y="757"/>
                    </a:cubicBezTo>
                    <a:cubicBezTo>
                      <a:pt x="35" y="674"/>
                      <a:pt x="0" y="574"/>
                      <a:pt x="0" y="469"/>
                    </a:cubicBezTo>
                    <a:cubicBezTo>
                      <a:pt x="0" y="211"/>
                      <a:pt x="210" y="0"/>
                      <a:pt x="469" y="0"/>
                    </a:cubicBezTo>
                    <a:cubicBezTo>
                      <a:pt x="727" y="0"/>
                      <a:pt x="937" y="211"/>
                      <a:pt x="937" y="469"/>
                    </a:cubicBezTo>
                    <a:cubicBezTo>
                      <a:pt x="937" y="575"/>
                      <a:pt x="902" y="674"/>
                      <a:pt x="837" y="758"/>
                    </a:cubicBezTo>
                    <a:cubicBezTo>
                      <a:pt x="790" y="817"/>
                      <a:pt x="735" y="897"/>
                      <a:pt x="690" y="972"/>
                    </a:cubicBezTo>
                    <a:lnTo>
                      <a:pt x="690" y="1129"/>
                    </a:lnTo>
                    <a:close/>
                    <a:moveTo>
                      <a:pt x="273" y="1101"/>
                    </a:moveTo>
                    <a:cubicBezTo>
                      <a:pt x="662" y="1101"/>
                      <a:pt x="662" y="1101"/>
                      <a:pt x="662" y="1101"/>
                    </a:cubicBezTo>
                    <a:cubicBezTo>
                      <a:pt x="662" y="965"/>
                      <a:pt x="662" y="965"/>
                      <a:pt x="662" y="965"/>
                    </a:cubicBezTo>
                    <a:cubicBezTo>
                      <a:pt x="664" y="961"/>
                      <a:pt x="664" y="961"/>
                      <a:pt x="664" y="961"/>
                    </a:cubicBezTo>
                    <a:cubicBezTo>
                      <a:pt x="710" y="884"/>
                      <a:pt x="766" y="801"/>
                      <a:pt x="815" y="740"/>
                    </a:cubicBezTo>
                    <a:cubicBezTo>
                      <a:pt x="876" y="662"/>
                      <a:pt x="909" y="568"/>
                      <a:pt x="909" y="469"/>
                    </a:cubicBezTo>
                    <a:cubicBezTo>
                      <a:pt x="909" y="226"/>
                      <a:pt x="711" y="28"/>
                      <a:pt x="469" y="28"/>
                    </a:cubicBezTo>
                    <a:cubicBezTo>
                      <a:pt x="226" y="28"/>
                      <a:pt x="28" y="226"/>
                      <a:pt x="28" y="469"/>
                    </a:cubicBezTo>
                    <a:cubicBezTo>
                      <a:pt x="28" y="568"/>
                      <a:pt x="61" y="662"/>
                      <a:pt x="123" y="740"/>
                    </a:cubicBezTo>
                    <a:cubicBezTo>
                      <a:pt x="176" y="808"/>
                      <a:pt x="227" y="883"/>
                      <a:pt x="271" y="957"/>
                    </a:cubicBezTo>
                    <a:cubicBezTo>
                      <a:pt x="273" y="961"/>
                      <a:pt x="273" y="961"/>
                      <a:pt x="273" y="961"/>
                    </a:cubicBezTo>
                    <a:lnTo>
                      <a:pt x="273" y="1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7301" y="3963"/>
                <a:ext cx="293" cy="1044"/>
              </a:xfrm>
              <a:custGeom>
                <a:avLst/>
                <a:gdLst>
                  <a:gd name="T0" fmla="*/ 227 w 293"/>
                  <a:gd name="T1" fmla="*/ 1045 h 1045"/>
                  <a:gd name="T2" fmla="*/ 0 w 293"/>
                  <a:gd name="T3" fmla="*/ 15 h 1045"/>
                  <a:gd name="T4" fmla="*/ 68 w 293"/>
                  <a:gd name="T5" fmla="*/ 0 h 1045"/>
                  <a:gd name="T6" fmla="*/ 293 w 293"/>
                  <a:gd name="T7" fmla="*/ 1030 h 1045"/>
                  <a:gd name="T8" fmla="*/ 227 w 293"/>
                  <a:gd name="T9" fmla="*/ 1045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045">
                    <a:moveTo>
                      <a:pt x="227" y="1045"/>
                    </a:moveTo>
                    <a:lnTo>
                      <a:pt x="0" y="15"/>
                    </a:lnTo>
                    <a:lnTo>
                      <a:pt x="68" y="0"/>
                    </a:lnTo>
                    <a:lnTo>
                      <a:pt x="293" y="1030"/>
                    </a:lnTo>
                    <a:lnTo>
                      <a:pt x="227" y="10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7782" y="3963"/>
                <a:ext cx="283" cy="1065"/>
              </a:xfrm>
              <a:custGeom>
                <a:avLst/>
                <a:gdLst>
                  <a:gd name="T0" fmla="*/ 58 w 283"/>
                  <a:gd name="T1" fmla="*/ 1064 h 1064"/>
                  <a:gd name="T2" fmla="*/ 0 w 283"/>
                  <a:gd name="T3" fmla="*/ 1052 h 1064"/>
                  <a:gd name="T4" fmla="*/ 226 w 283"/>
                  <a:gd name="T5" fmla="*/ 0 h 1064"/>
                  <a:gd name="T6" fmla="*/ 283 w 283"/>
                  <a:gd name="T7" fmla="*/ 13 h 1064"/>
                  <a:gd name="T8" fmla="*/ 58 w 283"/>
                  <a:gd name="T9" fmla="*/ 106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064">
                    <a:moveTo>
                      <a:pt x="58" y="1064"/>
                    </a:moveTo>
                    <a:lnTo>
                      <a:pt x="0" y="1052"/>
                    </a:lnTo>
                    <a:lnTo>
                      <a:pt x="226" y="0"/>
                    </a:lnTo>
                    <a:lnTo>
                      <a:pt x="283" y="13"/>
                    </a:lnTo>
                    <a:lnTo>
                      <a:pt x="58" y="10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矩形 30"/>
              <p:cNvSpPr>
                <a:spLocks/>
              </p:cNvSpPr>
              <p:nvPr/>
            </p:nvSpPr>
            <p:spPr bwMode="auto">
              <a:xfrm>
                <a:off x="7525" y="5663"/>
                <a:ext cx="334" cy="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389" y="3924"/>
                <a:ext cx="630" cy="399"/>
              </a:xfrm>
              <a:custGeom>
                <a:avLst/>
                <a:gdLst>
                  <a:gd name="T0" fmla="*/ 247 w 631"/>
                  <a:gd name="T1" fmla="*/ 399 h 399"/>
                  <a:gd name="T2" fmla="*/ 187 w 631"/>
                  <a:gd name="T3" fmla="*/ 172 h 399"/>
                  <a:gd name="T4" fmla="*/ 25 w 631"/>
                  <a:gd name="T5" fmla="*/ 280 h 399"/>
                  <a:gd name="T6" fmla="*/ 0 w 631"/>
                  <a:gd name="T7" fmla="*/ 244 h 399"/>
                  <a:gd name="T8" fmla="*/ 213 w 631"/>
                  <a:gd name="T9" fmla="*/ 104 h 399"/>
                  <a:gd name="T10" fmla="*/ 255 w 631"/>
                  <a:gd name="T11" fmla="*/ 266 h 399"/>
                  <a:gd name="T12" fmla="*/ 363 w 631"/>
                  <a:gd name="T13" fmla="*/ 0 h 399"/>
                  <a:gd name="T14" fmla="*/ 455 w 631"/>
                  <a:gd name="T15" fmla="*/ 257 h 399"/>
                  <a:gd name="T16" fmla="*/ 614 w 631"/>
                  <a:gd name="T17" fmla="*/ 185 h 399"/>
                  <a:gd name="T18" fmla="*/ 631 w 631"/>
                  <a:gd name="T19" fmla="*/ 223 h 399"/>
                  <a:gd name="T20" fmla="*/ 429 w 631"/>
                  <a:gd name="T21" fmla="*/ 317 h 399"/>
                  <a:gd name="T22" fmla="*/ 361 w 631"/>
                  <a:gd name="T23" fmla="*/ 121 h 399"/>
                  <a:gd name="T24" fmla="*/ 247 w 631"/>
                  <a:gd name="T25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99">
                    <a:moveTo>
                      <a:pt x="247" y="399"/>
                    </a:moveTo>
                    <a:lnTo>
                      <a:pt x="187" y="172"/>
                    </a:lnTo>
                    <a:lnTo>
                      <a:pt x="25" y="280"/>
                    </a:lnTo>
                    <a:lnTo>
                      <a:pt x="0" y="244"/>
                    </a:lnTo>
                    <a:lnTo>
                      <a:pt x="213" y="104"/>
                    </a:lnTo>
                    <a:lnTo>
                      <a:pt x="255" y="266"/>
                    </a:lnTo>
                    <a:lnTo>
                      <a:pt x="363" y="0"/>
                    </a:lnTo>
                    <a:lnTo>
                      <a:pt x="455" y="257"/>
                    </a:lnTo>
                    <a:lnTo>
                      <a:pt x="614" y="185"/>
                    </a:lnTo>
                    <a:lnTo>
                      <a:pt x="631" y="223"/>
                    </a:lnTo>
                    <a:lnTo>
                      <a:pt x="429" y="317"/>
                    </a:lnTo>
                    <a:lnTo>
                      <a:pt x="361" y="121"/>
                    </a:lnTo>
                    <a:lnTo>
                      <a:pt x="247" y="3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7698" y="1957"/>
                <a:ext cx="51" cy="491"/>
              </a:xfrm>
              <a:custGeom>
                <a:avLst/>
                <a:gdLst>
                  <a:gd name="T0" fmla="*/ 12 w 24"/>
                  <a:gd name="T1" fmla="*/ 232 h 232"/>
                  <a:gd name="T2" fmla="*/ 0 w 24"/>
                  <a:gd name="T3" fmla="*/ 220 h 232"/>
                  <a:gd name="T4" fmla="*/ 0 w 24"/>
                  <a:gd name="T5" fmla="*/ 12 h 232"/>
                  <a:gd name="T6" fmla="*/ 12 w 24"/>
                  <a:gd name="T7" fmla="*/ 0 h 232"/>
                  <a:gd name="T8" fmla="*/ 24 w 24"/>
                  <a:gd name="T9" fmla="*/ 12 h 232"/>
                  <a:gd name="T10" fmla="*/ 24 w 24"/>
                  <a:gd name="T11" fmla="*/ 220 h 232"/>
                  <a:gd name="T12" fmla="*/ 12 w 24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2">
                    <a:moveTo>
                      <a:pt x="12" y="232"/>
                    </a:moveTo>
                    <a:cubicBezTo>
                      <a:pt x="5" y="232"/>
                      <a:pt x="0" y="227"/>
                      <a:pt x="0" y="22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220"/>
                      <a:pt x="24" y="220"/>
                      <a:pt x="24" y="220"/>
                    </a:cubicBezTo>
                    <a:cubicBezTo>
                      <a:pt x="24" y="227"/>
                      <a:pt x="19" y="232"/>
                      <a:pt x="12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8371" y="2180"/>
                <a:ext cx="288" cy="435"/>
              </a:xfrm>
              <a:custGeom>
                <a:avLst/>
                <a:gdLst>
                  <a:gd name="T0" fmla="*/ 14 w 135"/>
                  <a:gd name="T1" fmla="*/ 204 h 204"/>
                  <a:gd name="T2" fmla="*/ 8 w 135"/>
                  <a:gd name="T3" fmla="*/ 202 h 204"/>
                  <a:gd name="T4" fmla="*/ 4 w 135"/>
                  <a:gd name="T5" fmla="*/ 186 h 204"/>
                  <a:gd name="T6" fmla="*/ 111 w 135"/>
                  <a:gd name="T7" fmla="*/ 8 h 204"/>
                  <a:gd name="T8" fmla="*/ 128 w 135"/>
                  <a:gd name="T9" fmla="*/ 4 h 204"/>
                  <a:gd name="T10" fmla="*/ 132 w 135"/>
                  <a:gd name="T11" fmla="*/ 20 h 204"/>
                  <a:gd name="T12" fmla="*/ 24 w 135"/>
                  <a:gd name="T13" fmla="*/ 198 h 204"/>
                  <a:gd name="T14" fmla="*/ 14 w 135"/>
                  <a:gd name="T15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204">
                    <a:moveTo>
                      <a:pt x="14" y="204"/>
                    </a:moveTo>
                    <a:cubicBezTo>
                      <a:pt x="12" y="204"/>
                      <a:pt x="10" y="203"/>
                      <a:pt x="8" y="202"/>
                    </a:cubicBezTo>
                    <a:cubicBezTo>
                      <a:pt x="2" y="199"/>
                      <a:pt x="0" y="191"/>
                      <a:pt x="4" y="186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5" y="2"/>
                      <a:pt x="122" y="0"/>
                      <a:pt x="128" y="4"/>
                    </a:cubicBezTo>
                    <a:cubicBezTo>
                      <a:pt x="134" y="7"/>
                      <a:pt x="135" y="14"/>
                      <a:pt x="132" y="20"/>
                    </a:cubicBezTo>
                    <a:cubicBezTo>
                      <a:pt x="24" y="198"/>
                      <a:pt x="24" y="198"/>
                      <a:pt x="24" y="198"/>
                    </a:cubicBezTo>
                    <a:cubicBezTo>
                      <a:pt x="22" y="202"/>
                      <a:pt x="18" y="204"/>
                      <a:pt x="14" y="2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任意多边形: 形状 34"/>
              <p:cNvSpPr>
                <a:spLocks/>
              </p:cNvSpPr>
              <p:nvPr/>
            </p:nvSpPr>
            <p:spPr bwMode="auto">
              <a:xfrm>
                <a:off x="8793" y="2888"/>
                <a:ext cx="450" cy="260"/>
              </a:xfrm>
              <a:custGeom>
                <a:avLst/>
                <a:gdLst>
                  <a:gd name="T0" fmla="*/ 14 w 212"/>
                  <a:gd name="T1" fmla="*/ 122 h 122"/>
                  <a:gd name="T2" fmla="*/ 3 w 212"/>
                  <a:gd name="T3" fmla="*/ 115 h 122"/>
                  <a:gd name="T4" fmla="*/ 8 w 212"/>
                  <a:gd name="T5" fmla="*/ 99 h 122"/>
                  <a:gd name="T6" fmla="*/ 193 w 212"/>
                  <a:gd name="T7" fmla="*/ 3 h 122"/>
                  <a:gd name="T8" fmla="*/ 209 w 212"/>
                  <a:gd name="T9" fmla="*/ 8 h 122"/>
                  <a:gd name="T10" fmla="*/ 204 w 212"/>
                  <a:gd name="T11" fmla="*/ 24 h 122"/>
                  <a:gd name="T12" fmla="*/ 19 w 212"/>
                  <a:gd name="T13" fmla="*/ 120 h 122"/>
                  <a:gd name="T14" fmla="*/ 14 w 212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122">
                    <a:moveTo>
                      <a:pt x="14" y="122"/>
                    </a:moveTo>
                    <a:cubicBezTo>
                      <a:pt x="10" y="122"/>
                      <a:pt x="5" y="119"/>
                      <a:pt x="3" y="115"/>
                    </a:cubicBezTo>
                    <a:cubicBezTo>
                      <a:pt x="0" y="110"/>
                      <a:pt x="2" y="102"/>
                      <a:pt x="8" y="99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9" y="0"/>
                      <a:pt x="206" y="2"/>
                      <a:pt x="209" y="8"/>
                    </a:cubicBezTo>
                    <a:cubicBezTo>
                      <a:pt x="212" y="14"/>
                      <a:pt x="210" y="21"/>
                      <a:pt x="204" y="24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8" y="121"/>
                      <a:pt x="16" y="122"/>
                      <a:pt x="14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8924" y="3698"/>
                <a:ext cx="494" cy="77"/>
              </a:xfrm>
              <a:custGeom>
                <a:avLst/>
                <a:gdLst>
                  <a:gd name="T0" fmla="*/ 220 w 233"/>
                  <a:gd name="T1" fmla="*/ 37 h 37"/>
                  <a:gd name="T2" fmla="*/ 220 w 233"/>
                  <a:gd name="T3" fmla="*/ 37 h 37"/>
                  <a:gd name="T4" fmla="*/ 12 w 233"/>
                  <a:gd name="T5" fmla="*/ 24 h 37"/>
                  <a:gd name="T6" fmla="*/ 1 w 233"/>
                  <a:gd name="T7" fmla="*/ 11 h 37"/>
                  <a:gd name="T8" fmla="*/ 14 w 233"/>
                  <a:gd name="T9" fmla="*/ 0 h 37"/>
                  <a:gd name="T10" fmla="*/ 221 w 233"/>
                  <a:gd name="T11" fmla="*/ 13 h 37"/>
                  <a:gd name="T12" fmla="*/ 232 w 233"/>
                  <a:gd name="T13" fmla="*/ 26 h 37"/>
                  <a:gd name="T14" fmla="*/ 220 w 233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37">
                    <a:moveTo>
                      <a:pt x="220" y="37"/>
                    </a:moveTo>
                    <a:cubicBezTo>
                      <a:pt x="220" y="37"/>
                      <a:pt x="220" y="37"/>
                      <a:pt x="220" y="37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1" y="11"/>
                    </a:cubicBezTo>
                    <a:cubicBezTo>
                      <a:pt x="1" y="5"/>
                      <a:pt x="7" y="0"/>
                      <a:pt x="14" y="0"/>
                    </a:cubicBezTo>
                    <a:cubicBezTo>
                      <a:pt x="221" y="13"/>
                      <a:pt x="221" y="13"/>
                      <a:pt x="221" y="13"/>
                    </a:cubicBezTo>
                    <a:cubicBezTo>
                      <a:pt x="228" y="14"/>
                      <a:pt x="233" y="19"/>
                      <a:pt x="232" y="26"/>
                    </a:cubicBezTo>
                    <a:cubicBezTo>
                      <a:pt x="232" y="32"/>
                      <a:pt x="227" y="37"/>
                      <a:pt x="22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任意多边形: 形状 36"/>
              <p:cNvSpPr>
                <a:spLocks/>
              </p:cNvSpPr>
              <p:nvPr/>
            </p:nvSpPr>
            <p:spPr bwMode="auto">
              <a:xfrm>
                <a:off x="8719" y="4359"/>
                <a:ext cx="422" cy="306"/>
              </a:xfrm>
              <a:custGeom>
                <a:avLst/>
                <a:gdLst>
                  <a:gd name="T0" fmla="*/ 184 w 198"/>
                  <a:gd name="T1" fmla="*/ 144 h 144"/>
                  <a:gd name="T2" fmla="*/ 177 w 198"/>
                  <a:gd name="T3" fmla="*/ 142 h 144"/>
                  <a:gd name="T4" fmla="*/ 7 w 198"/>
                  <a:gd name="T5" fmla="*/ 23 h 144"/>
                  <a:gd name="T6" fmla="*/ 4 w 198"/>
                  <a:gd name="T7" fmla="*/ 6 h 144"/>
                  <a:gd name="T8" fmla="*/ 20 w 198"/>
                  <a:gd name="T9" fmla="*/ 3 h 144"/>
                  <a:gd name="T10" fmla="*/ 191 w 198"/>
                  <a:gd name="T11" fmla="*/ 122 h 144"/>
                  <a:gd name="T12" fmla="*/ 194 w 198"/>
                  <a:gd name="T13" fmla="*/ 139 h 144"/>
                  <a:gd name="T14" fmla="*/ 184 w 198"/>
                  <a:gd name="T1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44">
                    <a:moveTo>
                      <a:pt x="184" y="144"/>
                    </a:moveTo>
                    <a:cubicBezTo>
                      <a:pt x="182" y="144"/>
                      <a:pt x="179" y="143"/>
                      <a:pt x="177" y="14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" y="19"/>
                      <a:pt x="0" y="12"/>
                      <a:pt x="4" y="6"/>
                    </a:cubicBezTo>
                    <a:cubicBezTo>
                      <a:pt x="7" y="1"/>
                      <a:pt x="15" y="0"/>
                      <a:pt x="20" y="3"/>
                    </a:cubicBezTo>
                    <a:cubicBezTo>
                      <a:pt x="191" y="122"/>
                      <a:pt x="191" y="122"/>
                      <a:pt x="191" y="122"/>
                    </a:cubicBezTo>
                    <a:cubicBezTo>
                      <a:pt x="196" y="126"/>
                      <a:pt x="198" y="134"/>
                      <a:pt x="194" y="139"/>
                    </a:cubicBezTo>
                    <a:cubicBezTo>
                      <a:pt x="192" y="142"/>
                      <a:pt x="188" y="144"/>
                      <a:pt x="184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任意多边形: 形状 37"/>
              <p:cNvSpPr>
                <a:spLocks/>
              </p:cNvSpPr>
              <p:nvPr/>
            </p:nvSpPr>
            <p:spPr bwMode="auto">
              <a:xfrm>
                <a:off x="6725" y="2180"/>
                <a:ext cx="288" cy="435"/>
              </a:xfrm>
              <a:custGeom>
                <a:avLst/>
                <a:gdLst>
                  <a:gd name="T0" fmla="*/ 121 w 135"/>
                  <a:gd name="T1" fmla="*/ 204 h 204"/>
                  <a:gd name="T2" fmla="*/ 111 w 135"/>
                  <a:gd name="T3" fmla="*/ 198 h 204"/>
                  <a:gd name="T4" fmla="*/ 3 w 135"/>
                  <a:gd name="T5" fmla="*/ 20 h 204"/>
                  <a:gd name="T6" fmla="*/ 7 w 135"/>
                  <a:gd name="T7" fmla="*/ 4 h 204"/>
                  <a:gd name="T8" fmla="*/ 24 w 135"/>
                  <a:gd name="T9" fmla="*/ 8 h 204"/>
                  <a:gd name="T10" fmla="*/ 131 w 135"/>
                  <a:gd name="T11" fmla="*/ 186 h 204"/>
                  <a:gd name="T12" fmla="*/ 127 w 135"/>
                  <a:gd name="T13" fmla="*/ 202 h 204"/>
                  <a:gd name="T14" fmla="*/ 121 w 135"/>
                  <a:gd name="T15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204">
                    <a:moveTo>
                      <a:pt x="121" y="204"/>
                    </a:moveTo>
                    <a:cubicBezTo>
                      <a:pt x="117" y="204"/>
                      <a:pt x="113" y="202"/>
                      <a:pt x="111" y="19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14"/>
                      <a:pt x="1" y="7"/>
                      <a:pt x="7" y="4"/>
                    </a:cubicBezTo>
                    <a:cubicBezTo>
                      <a:pt x="13" y="0"/>
                      <a:pt x="20" y="2"/>
                      <a:pt x="24" y="8"/>
                    </a:cubicBezTo>
                    <a:cubicBezTo>
                      <a:pt x="131" y="186"/>
                      <a:pt x="131" y="186"/>
                      <a:pt x="131" y="186"/>
                    </a:cubicBezTo>
                    <a:cubicBezTo>
                      <a:pt x="135" y="191"/>
                      <a:pt x="133" y="199"/>
                      <a:pt x="127" y="202"/>
                    </a:cubicBezTo>
                    <a:cubicBezTo>
                      <a:pt x="125" y="203"/>
                      <a:pt x="123" y="204"/>
                      <a:pt x="121" y="2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任意多边形: 形状 38"/>
              <p:cNvSpPr>
                <a:spLocks/>
              </p:cNvSpPr>
              <p:nvPr/>
            </p:nvSpPr>
            <p:spPr bwMode="auto">
              <a:xfrm>
                <a:off x="6141" y="2888"/>
                <a:ext cx="450" cy="260"/>
              </a:xfrm>
              <a:custGeom>
                <a:avLst/>
                <a:gdLst>
                  <a:gd name="T0" fmla="*/ 198 w 212"/>
                  <a:gd name="T1" fmla="*/ 122 h 122"/>
                  <a:gd name="T2" fmla="*/ 193 w 212"/>
                  <a:gd name="T3" fmla="*/ 120 h 122"/>
                  <a:gd name="T4" fmla="*/ 8 w 212"/>
                  <a:gd name="T5" fmla="*/ 24 h 122"/>
                  <a:gd name="T6" fmla="*/ 3 w 212"/>
                  <a:gd name="T7" fmla="*/ 8 h 122"/>
                  <a:gd name="T8" fmla="*/ 19 w 212"/>
                  <a:gd name="T9" fmla="*/ 3 h 122"/>
                  <a:gd name="T10" fmla="*/ 204 w 212"/>
                  <a:gd name="T11" fmla="*/ 99 h 122"/>
                  <a:gd name="T12" fmla="*/ 209 w 212"/>
                  <a:gd name="T13" fmla="*/ 115 h 122"/>
                  <a:gd name="T14" fmla="*/ 198 w 212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122">
                    <a:moveTo>
                      <a:pt x="198" y="122"/>
                    </a:moveTo>
                    <a:cubicBezTo>
                      <a:pt x="196" y="122"/>
                      <a:pt x="194" y="121"/>
                      <a:pt x="193" y="120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2" y="21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04" y="99"/>
                      <a:pt x="204" y="99"/>
                      <a:pt x="204" y="99"/>
                    </a:cubicBezTo>
                    <a:cubicBezTo>
                      <a:pt x="210" y="102"/>
                      <a:pt x="212" y="110"/>
                      <a:pt x="209" y="115"/>
                    </a:cubicBezTo>
                    <a:cubicBezTo>
                      <a:pt x="207" y="119"/>
                      <a:pt x="202" y="122"/>
                      <a:pt x="198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任意多边形: 形状 39"/>
              <p:cNvSpPr>
                <a:spLocks/>
              </p:cNvSpPr>
              <p:nvPr/>
            </p:nvSpPr>
            <p:spPr bwMode="auto">
              <a:xfrm>
                <a:off x="5966" y="3698"/>
                <a:ext cx="494" cy="77"/>
              </a:xfrm>
              <a:custGeom>
                <a:avLst/>
                <a:gdLst>
                  <a:gd name="T0" fmla="*/ 13 w 233"/>
                  <a:gd name="T1" fmla="*/ 37 h 37"/>
                  <a:gd name="T2" fmla="*/ 1 w 233"/>
                  <a:gd name="T3" fmla="*/ 26 h 37"/>
                  <a:gd name="T4" fmla="*/ 12 w 233"/>
                  <a:gd name="T5" fmla="*/ 13 h 37"/>
                  <a:gd name="T6" fmla="*/ 219 w 233"/>
                  <a:gd name="T7" fmla="*/ 0 h 37"/>
                  <a:gd name="T8" fmla="*/ 232 w 233"/>
                  <a:gd name="T9" fmla="*/ 11 h 37"/>
                  <a:gd name="T10" fmla="*/ 221 w 233"/>
                  <a:gd name="T11" fmla="*/ 24 h 37"/>
                  <a:gd name="T12" fmla="*/ 13 w 233"/>
                  <a:gd name="T13" fmla="*/ 37 h 37"/>
                  <a:gd name="T14" fmla="*/ 13 w 233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37">
                    <a:moveTo>
                      <a:pt x="13" y="37"/>
                    </a:moveTo>
                    <a:cubicBezTo>
                      <a:pt x="6" y="37"/>
                      <a:pt x="1" y="32"/>
                      <a:pt x="1" y="26"/>
                    </a:cubicBezTo>
                    <a:cubicBezTo>
                      <a:pt x="0" y="19"/>
                      <a:pt x="5" y="14"/>
                      <a:pt x="12" y="13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226" y="0"/>
                      <a:pt x="232" y="5"/>
                      <a:pt x="232" y="11"/>
                    </a:cubicBezTo>
                    <a:cubicBezTo>
                      <a:pt x="233" y="18"/>
                      <a:pt x="228" y="24"/>
                      <a:pt x="221" y="24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任意多边形: 形状 40"/>
              <p:cNvSpPr>
                <a:spLocks/>
              </p:cNvSpPr>
              <p:nvPr/>
            </p:nvSpPr>
            <p:spPr bwMode="auto">
              <a:xfrm>
                <a:off x="6244" y="4359"/>
                <a:ext cx="422" cy="306"/>
              </a:xfrm>
              <a:custGeom>
                <a:avLst/>
                <a:gdLst>
                  <a:gd name="T0" fmla="*/ 14 w 198"/>
                  <a:gd name="T1" fmla="*/ 144 h 144"/>
                  <a:gd name="T2" fmla="*/ 4 w 198"/>
                  <a:gd name="T3" fmla="*/ 139 h 144"/>
                  <a:gd name="T4" fmla="*/ 7 w 198"/>
                  <a:gd name="T5" fmla="*/ 122 h 144"/>
                  <a:gd name="T6" fmla="*/ 178 w 198"/>
                  <a:gd name="T7" fmla="*/ 3 h 144"/>
                  <a:gd name="T8" fmla="*/ 194 w 198"/>
                  <a:gd name="T9" fmla="*/ 6 h 144"/>
                  <a:gd name="T10" fmla="*/ 191 w 198"/>
                  <a:gd name="T11" fmla="*/ 23 h 144"/>
                  <a:gd name="T12" fmla="*/ 21 w 198"/>
                  <a:gd name="T13" fmla="*/ 142 h 144"/>
                  <a:gd name="T14" fmla="*/ 14 w 198"/>
                  <a:gd name="T1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44">
                    <a:moveTo>
                      <a:pt x="14" y="144"/>
                    </a:moveTo>
                    <a:cubicBezTo>
                      <a:pt x="10" y="144"/>
                      <a:pt x="6" y="142"/>
                      <a:pt x="4" y="139"/>
                    </a:cubicBezTo>
                    <a:cubicBezTo>
                      <a:pt x="0" y="134"/>
                      <a:pt x="2" y="126"/>
                      <a:pt x="7" y="122"/>
                    </a:cubicBezTo>
                    <a:cubicBezTo>
                      <a:pt x="178" y="3"/>
                      <a:pt x="178" y="3"/>
                      <a:pt x="178" y="3"/>
                    </a:cubicBezTo>
                    <a:cubicBezTo>
                      <a:pt x="183" y="0"/>
                      <a:pt x="191" y="1"/>
                      <a:pt x="194" y="6"/>
                    </a:cubicBezTo>
                    <a:cubicBezTo>
                      <a:pt x="198" y="12"/>
                      <a:pt x="197" y="19"/>
                      <a:pt x="191" y="23"/>
                    </a:cubicBezTo>
                    <a:cubicBezTo>
                      <a:pt x="21" y="142"/>
                      <a:pt x="21" y="142"/>
                      <a:pt x="21" y="142"/>
                    </a:cubicBezTo>
                    <a:cubicBezTo>
                      <a:pt x="19" y="143"/>
                      <a:pt x="16" y="144"/>
                      <a:pt x="14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7896225" y="3192463"/>
            <a:ext cx="4297363" cy="427037"/>
            <a:chOff x="5922722" y="2394881"/>
            <a:chExt cx="3223828" cy="320104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922722" y="2549578"/>
              <a:ext cx="3223828" cy="0"/>
            </a:xfrm>
            <a:prstGeom prst="line">
              <a:avLst/>
            </a:prstGeom>
            <a:ln w="12700" cap="flat" cmpd="sng" algn="ctr">
              <a:solidFill>
                <a:schemeClr val="dk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 rot="10800000" flipV="1">
              <a:off x="6500320" y="2394881"/>
              <a:ext cx="320358" cy="32010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75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67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8" name="椭圆 7"/>
            <p:cNvSpPr/>
            <p:nvPr/>
          </p:nvSpPr>
          <p:spPr>
            <a:xfrm rot="10800000" flipV="1">
              <a:off x="7610260" y="2394881"/>
              <a:ext cx="319167" cy="32010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75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67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-1588" y="3192463"/>
            <a:ext cx="4308476" cy="427037"/>
            <a:chOff x="-2549" y="2394881"/>
            <a:chExt cx="3232883" cy="320104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-2549" y="2549578"/>
              <a:ext cx="3232883" cy="0"/>
            </a:xfrm>
            <a:prstGeom prst="line">
              <a:avLst/>
            </a:prstGeom>
            <a:ln w="12700" cap="flat" cmpd="sng" algn="ctr">
              <a:solidFill>
                <a:schemeClr val="dk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 rot="10800000" flipV="1">
              <a:off x="1110021" y="2394881"/>
              <a:ext cx="320429" cy="320104"/>
            </a:xfrm>
            <a:prstGeom prst="ellipse">
              <a:avLst/>
            </a:prstGeom>
            <a:solidFill>
              <a:schemeClr val="accent1"/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75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67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0" name="椭圆 9"/>
            <p:cNvSpPr/>
            <p:nvPr/>
          </p:nvSpPr>
          <p:spPr>
            <a:xfrm rot="10800000" flipV="1">
              <a:off x="2219016" y="2394881"/>
              <a:ext cx="320430" cy="32010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75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67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157413" y="2447925"/>
            <a:ext cx="2041525" cy="630238"/>
            <a:chOff x="1919873" y="3001377"/>
            <a:chExt cx="2042540" cy="630942"/>
          </a:xfrm>
        </p:grpSpPr>
        <p:sp>
          <p:nvSpPr>
            <p:cNvPr id="33807" name="文本框 50"/>
            <p:cNvSpPr txBox="1">
              <a:spLocks noChangeArrowheads="1"/>
            </p:cNvSpPr>
            <p:nvPr/>
          </p:nvSpPr>
          <p:spPr bwMode="auto">
            <a:xfrm>
              <a:off x="1919873" y="3324000"/>
              <a:ext cx="2042540" cy="308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zh-CN" altLang="en-US" sz="1000">
                <a:solidFill>
                  <a:srgbClr val="000000"/>
                </a:solidFill>
                <a:latin typeface="等线"/>
              </a:endParaRPr>
            </a:p>
          </p:txBody>
        </p:sp>
        <p:sp>
          <p:nvSpPr>
            <p:cNvPr id="33808" name="文本框 51"/>
            <p:cNvSpPr txBox="1">
              <a:spLocks noChangeArrowheads="1"/>
            </p:cNvSpPr>
            <p:nvPr/>
          </p:nvSpPr>
          <p:spPr bwMode="auto">
            <a:xfrm>
              <a:off x="2046936" y="3001377"/>
              <a:ext cx="1788414" cy="32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100" b="1">
                  <a:solidFill>
                    <a:srgbClr val="F7C713"/>
                  </a:solidFill>
                  <a:latin typeface="等线"/>
                </a:rPr>
                <a:t>做成长型父母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9337675" y="2447925"/>
            <a:ext cx="2041525" cy="630238"/>
            <a:chOff x="1919873" y="3001377"/>
            <a:chExt cx="2042540" cy="630942"/>
          </a:xfrm>
        </p:grpSpPr>
        <p:sp>
          <p:nvSpPr>
            <p:cNvPr id="33805" name="文本框 53"/>
            <p:cNvSpPr txBox="1">
              <a:spLocks noChangeArrowheads="1"/>
            </p:cNvSpPr>
            <p:nvPr/>
          </p:nvSpPr>
          <p:spPr bwMode="auto">
            <a:xfrm>
              <a:off x="1919873" y="3324000"/>
              <a:ext cx="2042540" cy="308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zh-CN" altLang="en-US" sz="1000">
                <a:solidFill>
                  <a:srgbClr val="000000"/>
                </a:solidFill>
                <a:latin typeface="等线"/>
              </a:endParaRPr>
            </a:p>
          </p:txBody>
        </p:sp>
        <p:sp>
          <p:nvSpPr>
            <p:cNvPr id="33806" name="文本框 54"/>
            <p:cNvSpPr txBox="1">
              <a:spLocks noChangeArrowheads="1"/>
            </p:cNvSpPr>
            <p:nvPr/>
          </p:nvSpPr>
          <p:spPr bwMode="auto">
            <a:xfrm>
              <a:off x="2046936" y="3001377"/>
              <a:ext cx="1788414" cy="32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100" b="1">
                  <a:solidFill>
                    <a:srgbClr val="FFC000"/>
                  </a:solidFill>
                  <a:latin typeface="等线"/>
                </a:rPr>
                <a:t>做智慧父母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22375" y="3859213"/>
            <a:ext cx="2041525" cy="630237"/>
            <a:chOff x="1919873" y="3001377"/>
            <a:chExt cx="2042540" cy="630942"/>
          </a:xfrm>
        </p:grpSpPr>
        <p:sp>
          <p:nvSpPr>
            <p:cNvPr id="33803" name="文本框 56"/>
            <p:cNvSpPr txBox="1">
              <a:spLocks noChangeArrowheads="1"/>
            </p:cNvSpPr>
            <p:nvPr/>
          </p:nvSpPr>
          <p:spPr bwMode="auto">
            <a:xfrm>
              <a:off x="1919873" y="3323999"/>
              <a:ext cx="2042540" cy="308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zh-CN" altLang="en-US" sz="1000">
                  <a:solidFill>
                    <a:srgbClr val="7F7F7F"/>
                  </a:solidFill>
                  <a:latin typeface="等线"/>
                </a:rPr>
                <a:t>）</a:t>
              </a:r>
            </a:p>
          </p:txBody>
        </p:sp>
        <p:sp>
          <p:nvSpPr>
            <p:cNvPr id="33804" name="文本框 57"/>
            <p:cNvSpPr txBox="1">
              <a:spLocks noChangeArrowheads="1"/>
            </p:cNvSpPr>
            <p:nvPr/>
          </p:nvSpPr>
          <p:spPr bwMode="auto">
            <a:xfrm>
              <a:off x="2046936" y="3001377"/>
              <a:ext cx="1788414" cy="32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100" b="1">
                  <a:solidFill>
                    <a:srgbClr val="7F7F7F"/>
                  </a:solidFill>
                  <a:latin typeface="等线"/>
                </a:rPr>
                <a:t>自我成长，走在孩子成长前面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878888" y="3794125"/>
            <a:ext cx="2041525" cy="630238"/>
            <a:chOff x="1919873" y="3001377"/>
            <a:chExt cx="2042540" cy="630942"/>
          </a:xfrm>
        </p:grpSpPr>
        <p:sp>
          <p:nvSpPr>
            <p:cNvPr id="33801" name="文本框 59"/>
            <p:cNvSpPr txBox="1">
              <a:spLocks noChangeArrowheads="1"/>
            </p:cNvSpPr>
            <p:nvPr/>
          </p:nvSpPr>
          <p:spPr bwMode="auto">
            <a:xfrm>
              <a:off x="1919873" y="3324000"/>
              <a:ext cx="2042540" cy="308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zh-CN" altLang="en-US" sz="1000">
                <a:solidFill>
                  <a:srgbClr val="7F7F7F"/>
                </a:solidFill>
                <a:latin typeface="等线"/>
              </a:endParaRPr>
            </a:p>
          </p:txBody>
        </p:sp>
        <p:sp>
          <p:nvSpPr>
            <p:cNvPr id="33802" name="文本框 60"/>
            <p:cNvSpPr txBox="1">
              <a:spLocks noChangeArrowheads="1"/>
            </p:cNvSpPr>
            <p:nvPr/>
          </p:nvSpPr>
          <p:spPr bwMode="auto">
            <a:xfrm>
              <a:off x="2046936" y="3001377"/>
              <a:ext cx="1788414" cy="32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tx2"/>
                  </a:solidFill>
                </a:rPr>
                <a:t>用自己积极的生命状态去引领孩子</a:t>
              </a:r>
              <a:endParaRPr lang="en-US" altLang="zh-CN" sz="2400" b="1">
                <a:solidFill>
                  <a:schemeClr val="tx2"/>
                </a:solidFill>
              </a:endParaRPr>
            </a:p>
            <a:p>
              <a:pPr algn="ctr" eaLnBrk="0" hangingPunct="0">
                <a:lnSpc>
                  <a:spcPct val="150000"/>
                </a:lnSpc>
              </a:pPr>
              <a:endParaRPr lang="zh-CN" altLang="en-US" sz="2400" b="1">
                <a:solidFill>
                  <a:schemeClr val="tx2"/>
                </a:solidFill>
                <a:latin typeface="等线"/>
              </a:endParaRPr>
            </a:p>
          </p:txBody>
        </p:sp>
      </p:grpSp>
      <p:sp>
        <p:nvSpPr>
          <p:cNvPr id="33800" name="Rectangle 42"/>
          <p:cNvSpPr>
            <a:spLocks noChangeArrowheads="1"/>
          </p:cNvSpPr>
          <p:nvPr/>
        </p:nvSpPr>
        <p:spPr bwMode="auto">
          <a:xfrm>
            <a:off x="4975225" y="324643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04040"/>
                </a:solidFill>
                <a:sym typeface="Calibri" pitchFamily="34" charset="0"/>
              </a:rPr>
              <a:t>做孩子生命的引路人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849" t="5795"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196138" y="3076575"/>
            <a:ext cx="209550" cy="20955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6" name="文本框 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5678488" y="3519488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生涯教育的初衷</a:t>
            </a:r>
            <a:endParaRPr lang="en-US" altLang="zh-CN" sz="1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6689725" y="1762125"/>
            <a:ext cx="1157288" cy="1319213"/>
            <a:chOff x="1213104" y="2098742"/>
            <a:chExt cx="1544637" cy="1758718"/>
          </a:xfrm>
        </p:grpSpPr>
        <p:sp>
          <p:nvSpPr>
            <p:cNvPr id="8" name="Freeform 3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flipV="1">
              <a:off x="1213104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9" name="圆角矩形 23">
              <a:extLst>
                <a:ext uri="{FF2B5EF4-FFF2-40B4-BE49-F238E27FC236}"/>
              </a:extLst>
            </p:cNvPr>
            <p:cNvSpPr/>
            <p:nvPr/>
          </p:nvSpPr>
          <p:spPr>
            <a:xfrm flipV="1">
              <a:off x="1418632" y="2310381"/>
              <a:ext cx="1224691" cy="1214806"/>
            </a:xfrm>
            <a:prstGeom prst="roundRect">
              <a:avLst>
                <a:gd name="adj" fmla="val 50000"/>
              </a:avLst>
            </a:prstGeom>
            <a:solidFill>
              <a:srgbClr val="F7F2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35847" name="矩形 9"/>
            <p:cNvSpPr>
              <a:spLocks noChangeArrowheads="1"/>
            </p:cNvSpPr>
            <p:nvPr/>
          </p:nvSpPr>
          <p:spPr bwMode="auto">
            <a:xfrm>
              <a:off x="1573307" y="2185515"/>
              <a:ext cx="892033" cy="1219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5400">
                  <a:solidFill>
                    <a:srgbClr val="7F7F7F"/>
                  </a:solidFill>
                  <a:latin typeface="Haettenschweiler"/>
                  <a:ea typeface="微软雅黑" pitchFamily="34" charset="-122"/>
                </a:rPr>
                <a:t>2</a:t>
              </a:r>
              <a:endParaRPr lang="zh-CN" altLang="en-US" sz="5400">
                <a:solidFill>
                  <a:srgbClr val="7F7F7F"/>
                </a:solidFill>
                <a:latin typeface="Haettenschweiler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0" y="0"/>
            <a:ext cx="12188825" cy="6894513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/>
          </a:p>
        </p:txBody>
      </p: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1069622">
            <a:off x="3352800" y="1576388"/>
            <a:ext cx="2830513" cy="3084512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/>
          </a:p>
        </p:txBody>
      </p:sp>
      <p:sp>
        <p:nvSpPr>
          <p:cNvPr id="12" name="MH_Other_5"/>
          <p:cNvSpPr/>
          <p:nvPr>
            <p:custDataLst>
              <p:tags r:id="rId2"/>
            </p:custDataLst>
          </p:nvPr>
        </p:nvSpPr>
        <p:spPr>
          <a:xfrm rot="20530378" flipH="1">
            <a:off x="6032500" y="1576388"/>
            <a:ext cx="2832100" cy="3084512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892425" y="2071688"/>
            <a:ext cx="2433638" cy="612775"/>
            <a:chOff x="2890668" y="2072142"/>
            <a:chExt cx="2435058" cy="612315"/>
          </a:xfrm>
        </p:grpSpPr>
        <p:sp>
          <p:nvSpPr>
            <p:cNvPr id="2" name="MH_SubTitle_1"/>
            <p:cNvSpPr/>
            <p:nvPr>
              <p:custDataLst>
                <p:tags r:id="rId13"/>
              </p:custDataLst>
            </p:nvPr>
          </p:nvSpPr>
          <p:spPr>
            <a:xfrm>
              <a:off x="2890668" y="2167320"/>
              <a:ext cx="2266685" cy="455270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66" dirty="0">
                <a:solidFill>
                  <a:srgbClr val="414141"/>
                </a:solidFill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14"/>
              </p:custDataLst>
            </p:nvPr>
          </p:nvSpPr>
          <p:spPr>
            <a:xfrm>
              <a:off x="4714181" y="2072142"/>
              <a:ext cx="611545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rgbClr val="FFFFFF"/>
                  </a:solidFill>
                </a:rPr>
                <a:t>1</a:t>
              </a:r>
              <a:endParaRPr lang="zh-CN" altLang="en-US" sz="2399" dirty="0">
                <a:solidFill>
                  <a:srgbClr val="FFFFFF"/>
                </a:solidFill>
              </a:endParaRPr>
            </a:p>
          </p:txBody>
        </p:sp>
        <p:sp>
          <p:nvSpPr>
            <p:cNvPr id="37916" name="矩形 22"/>
            <p:cNvSpPr>
              <a:spLocks noChangeArrowheads="1"/>
            </p:cNvSpPr>
            <p:nvPr/>
          </p:nvSpPr>
          <p:spPr bwMode="auto">
            <a:xfrm>
              <a:off x="3076514" y="2180011"/>
              <a:ext cx="1518536" cy="32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拓宽孩子的视野</a:t>
              </a:r>
            </a:p>
          </p:txBody>
        </p:sp>
      </p:grpSp>
      <p:grpSp>
        <p:nvGrpSpPr>
          <p:cNvPr id="17" name="组合 18"/>
          <p:cNvGrpSpPr>
            <a:grpSpLocks/>
          </p:cNvGrpSpPr>
          <p:nvPr/>
        </p:nvGrpSpPr>
        <p:grpSpPr bwMode="auto">
          <a:xfrm>
            <a:off x="6864350" y="2038350"/>
            <a:ext cx="2401888" cy="612775"/>
            <a:chOff x="6864499" y="2038422"/>
            <a:chExt cx="2403111" cy="612314"/>
          </a:xfrm>
        </p:grpSpPr>
        <p:sp>
          <p:nvSpPr>
            <p:cNvPr id="5" name="MH_SubTitle_4"/>
            <p:cNvSpPr/>
            <p:nvPr>
              <p:custDataLst>
                <p:tags r:id="rId11"/>
              </p:custDataLst>
            </p:nvPr>
          </p:nvSpPr>
          <p:spPr>
            <a:xfrm>
              <a:off x="7002682" y="2133600"/>
              <a:ext cx="2264928" cy="455270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12"/>
              </p:custDataLst>
            </p:nvPr>
          </p:nvSpPr>
          <p:spPr>
            <a:xfrm>
              <a:off x="6864499" y="2038422"/>
              <a:ext cx="614676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</a:rPr>
                <a:t>4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913" name="矩形 23"/>
            <p:cNvSpPr>
              <a:spLocks noChangeArrowheads="1"/>
            </p:cNvSpPr>
            <p:nvPr/>
          </p:nvSpPr>
          <p:spPr bwMode="auto">
            <a:xfrm>
              <a:off x="7642770" y="2165326"/>
              <a:ext cx="1518423" cy="32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激发孩子的梦想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827338" y="3644900"/>
            <a:ext cx="2435225" cy="612775"/>
            <a:chOff x="2826774" y="3644636"/>
            <a:chExt cx="2435058" cy="612315"/>
          </a:xfrm>
        </p:grpSpPr>
        <p:sp>
          <p:nvSpPr>
            <p:cNvPr id="4" name="MH_SubTitle_3"/>
            <p:cNvSpPr/>
            <p:nvPr>
              <p:custDataLst>
                <p:tags r:id="rId9"/>
              </p:custDataLst>
            </p:nvPr>
          </p:nvSpPr>
          <p:spPr>
            <a:xfrm>
              <a:off x="2826774" y="3739814"/>
              <a:ext cx="2266795" cy="455271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0"/>
              </p:custDataLst>
            </p:nvPr>
          </p:nvSpPr>
          <p:spPr>
            <a:xfrm>
              <a:off x="4649099" y="3644636"/>
              <a:ext cx="612733" cy="612315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910" name="矩形 24"/>
            <p:cNvSpPr>
              <a:spLocks noChangeArrowheads="1"/>
            </p:cNvSpPr>
            <p:nvPr/>
          </p:nvSpPr>
          <p:spPr bwMode="auto">
            <a:xfrm>
              <a:off x="3079169" y="3777886"/>
              <a:ext cx="1517546" cy="32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明确孩子的追求</a:t>
              </a:r>
            </a:p>
          </p:txBody>
        </p:sp>
      </p:grpSp>
      <p:grpSp>
        <p:nvGrpSpPr>
          <p:cNvPr id="19" name="组合 20"/>
          <p:cNvGrpSpPr>
            <a:grpSpLocks/>
          </p:cNvGrpSpPr>
          <p:nvPr/>
        </p:nvGrpSpPr>
        <p:grpSpPr bwMode="auto">
          <a:xfrm>
            <a:off x="6950075" y="3576638"/>
            <a:ext cx="2403475" cy="612775"/>
            <a:chOff x="6962115" y="3587842"/>
            <a:chExt cx="2403111" cy="612315"/>
          </a:xfrm>
        </p:grpSpPr>
        <p:sp>
          <p:nvSpPr>
            <p:cNvPr id="7" name="MH_SubTitle_6"/>
            <p:cNvSpPr/>
            <p:nvPr>
              <p:custDataLst>
                <p:tags r:id="rId7"/>
              </p:custDataLst>
            </p:nvPr>
          </p:nvSpPr>
          <p:spPr>
            <a:xfrm>
              <a:off x="7098619" y="3683020"/>
              <a:ext cx="2266607" cy="455270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MH_Other_8"/>
            <p:cNvSpPr/>
            <p:nvPr>
              <p:custDataLst>
                <p:tags r:id="rId8"/>
              </p:custDataLst>
            </p:nvPr>
          </p:nvSpPr>
          <p:spPr>
            <a:xfrm>
              <a:off x="6962115" y="3587842"/>
              <a:ext cx="612682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</a:rPr>
                <a:t>6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907" name="矩形 25"/>
            <p:cNvSpPr>
              <a:spLocks noChangeArrowheads="1"/>
            </p:cNvSpPr>
            <p:nvPr/>
          </p:nvSpPr>
          <p:spPr bwMode="auto">
            <a:xfrm>
              <a:off x="7643050" y="3717919"/>
              <a:ext cx="1517420" cy="32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约束孩子的行为</a:t>
              </a:r>
            </a:p>
          </p:txBody>
        </p:sp>
      </p:grpSp>
      <p:grpSp>
        <p:nvGrpSpPr>
          <p:cNvPr id="20" name="组合 16"/>
          <p:cNvGrpSpPr>
            <a:grpSpLocks/>
          </p:cNvGrpSpPr>
          <p:nvPr/>
        </p:nvGrpSpPr>
        <p:grpSpPr bwMode="auto">
          <a:xfrm>
            <a:off x="3224213" y="2859088"/>
            <a:ext cx="2432050" cy="611187"/>
            <a:chOff x="3222558" y="2858391"/>
            <a:chExt cx="2433285" cy="612314"/>
          </a:xfrm>
        </p:grpSpPr>
        <p:sp>
          <p:nvSpPr>
            <p:cNvPr id="3" name="MH_SubTitle_2"/>
            <p:cNvSpPr/>
            <p:nvPr>
              <p:custDataLst>
                <p:tags r:id="rId5"/>
              </p:custDataLst>
            </p:nvPr>
          </p:nvSpPr>
          <p:spPr>
            <a:xfrm>
              <a:off x="3222558" y="2953817"/>
              <a:ext cx="2264925" cy="454862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MH_Other_3"/>
            <p:cNvSpPr/>
            <p:nvPr>
              <p:custDataLst>
                <p:tags r:id="rId6"/>
              </p:custDataLst>
            </p:nvPr>
          </p:nvSpPr>
          <p:spPr>
            <a:xfrm>
              <a:off x="5042757" y="2858391"/>
              <a:ext cx="613086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904" name="矩形 27"/>
            <p:cNvSpPr>
              <a:spLocks noChangeArrowheads="1"/>
            </p:cNvSpPr>
            <p:nvPr/>
          </p:nvSpPr>
          <p:spPr bwMode="auto">
            <a:xfrm>
              <a:off x="3417919" y="2977673"/>
              <a:ext cx="1518421" cy="321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放大孩子的格局</a:t>
              </a:r>
            </a:p>
          </p:txBody>
        </p:sp>
      </p:grpSp>
      <p:grpSp>
        <p:nvGrpSpPr>
          <p:cNvPr id="21" name="组合 19"/>
          <p:cNvGrpSpPr>
            <a:grpSpLocks/>
          </p:cNvGrpSpPr>
          <p:nvPr/>
        </p:nvGrpSpPr>
        <p:grpSpPr bwMode="auto">
          <a:xfrm>
            <a:off x="6534150" y="2811463"/>
            <a:ext cx="2401888" cy="614362"/>
            <a:chOff x="6534382" y="2812245"/>
            <a:chExt cx="2403111" cy="614089"/>
          </a:xfrm>
        </p:grpSpPr>
        <p:sp>
          <p:nvSpPr>
            <p:cNvPr id="6" name="MH_SubTitle_5"/>
            <p:cNvSpPr/>
            <p:nvPr>
              <p:custDataLst>
                <p:tags r:id="rId3"/>
              </p:custDataLst>
            </p:nvPr>
          </p:nvSpPr>
          <p:spPr>
            <a:xfrm>
              <a:off x="6672565" y="2910626"/>
              <a:ext cx="2264928" cy="452236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MH_Other_7"/>
            <p:cNvSpPr/>
            <p:nvPr>
              <p:custDataLst>
                <p:tags r:id="rId4"/>
              </p:custDataLst>
            </p:nvPr>
          </p:nvSpPr>
          <p:spPr>
            <a:xfrm>
              <a:off x="6534382" y="2812245"/>
              <a:ext cx="614676" cy="614089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</a:rPr>
                <a:t>5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901" name="矩形 28"/>
            <p:cNvSpPr>
              <a:spLocks noChangeArrowheads="1"/>
            </p:cNvSpPr>
            <p:nvPr/>
          </p:nvSpPr>
          <p:spPr bwMode="auto">
            <a:xfrm>
              <a:off x="7295182" y="2947122"/>
              <a:ext cx="1518423" cy="320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提升孩子的能力</a:t>
              </a:r>
            </a:p>
          </p:txBody>
        </p:sp>
      </p:grpSp>
      <p:sp>
        <p:nvSpPr>
          <p:cNvPr id="37898" name="Text Box 32"/>
          <p:cNvSpPr txBox="1">
            <a:spLocks noChangeArrowheads="1"/>
          </p:cNvSpPr>
          <p:nvPr/>
        </p:nvSpPr>
        <p:spPr bwMode="auto">
          <a:xfrm>
            <a:off x="4819650" y="862013"/>
            <a:ext cx="3265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做孩子生涯的引路人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50240" y="3045782"/>
            <a:ext cx="2555538" cy="960325"/>
            <a:chOff x="3492500" y="3565525"/>
            <a:chExt cx="2222500" cy="835025"/>
          </a:xfrm>
          <a:solidFill>
            <a:srgbClr val="09C989"/>
          </a:solidFill>
        </p:grpSpPr>
        <p:sp>
          <p:nvSpPr>
            <p:cNvPr id="4" name="任意多边形 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9450" y="3045780"/>
            <a:ext cx="2533634" cy="1102730"/>
            <a:chOff x="1397000" y="3565525"/>
            <a:chExt cx="2203450" cy="958850"/>
          </a:xfrm>
          <a:solidFill>
            <a:srgbClr val="009A46"/>
          </a:solidFill>
        </p:grpSpPr>
        <p:sp>
          <p:nvSpPr>
            <p:cNvPr id="10" name="任意多边形 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0136" y="3252548"/>
            <a:ext cx="2555538" cy="960325"/>
            <a:chOff x="3492500" y="3565525"/>
            <a:chExt cx="2222500" cy="835025"/>
          </a:xfrm>
          <a:solidFill>
            <a:srgbClr val="33C7AB"/>
          </a:solidFill>
        </p:grpSpPr>
        <p:sp>
          <p:nvSpPr>
            <p:cNvPr id="14" name="任意多边形 1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8392" y="3252549"/>
            <a:ext cx="2533634" cy="1102730"/>
            <a:chOff x="1397000" y="3565525"/>
            <a:chExt cx="2203450" cy="958850"/>
          </a:xfrm>
          <a:solidFill>
            <a:srgbClr val="16CC68"/>
          </a:solidFill>
        </p:grpSpPr>
        <p:sp>
          <p:nvSpPr>
            <p:cNvPr id="20" name="任意多边形 1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8" b="1" dirty="0"/>
            </a:p>
          </p:txBody>
        </p:sp>
      </p:grpSp>
      <p:sp>
        <p:nvSpPr>
          <p:cNvPr id="26629" name="矩形 22"/>
          <p:cNvSpPr>
            <a:spLocks noChangeArrowheads="1"/>
          </p:cNvSpPr>
          <p:nvPr/>
        </p:nvSpPr>
        <p:spPr bwMode="auto">
          <a:xfrm>
            <a:off x="685800" y="4146550"/>
            <a:ext cx="2341563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8" tIns="45685" rIns="91368" bIns="4568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ym typeface="Arial" charset="0"/>
              </a:rPr>
              <a:t>长期以来由高三年级在高考后指导学生填报志愿，</a:t>
            </a:r>
            <a:r>
              <a:rPr lang="en-US" altLang="zh-CN">
                <a:sym typeface="Arial" charset="0"/>
              </a:rPr>
              <a:t>2006</a:t>
            </a:r>
            <a:r>
              <a:rPr lang="zh-CN" altLang="en-US">
                <a:sym typeface="Arial" charset="0"/>
              </a:rPr>
              <a:t>年起心理活动课上有生涯规划的单元，包涵生涯意识唤醒，及职业兴趣的测试等内容。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599238" y="1773238"/>
            <a:ext cx="1455737" cy="1931987"/>
            <a:chOff x="7259427" y="2018506"/>
            <a:chExt cx="1456258" cy="1931987"/>
          </a:xfrm>
        </p:grpSpPr>
        <p:sp>
          <p:nvSpPr>
            <p:cNvPr id="25" name="泪滴形 24"/>
            <p:cNvSpPr/>
            <p:nvPr/>
          </p:nvSpPr>
          <p:spPr bwMode="auto">
            <a:xfrm rot="8153283">
              <a:off x="7318185" y="2066131"/>
              <a:ext cx="1310157" cy="1309687"/>
            </a:xfrm>
            <a:prstGeom prst="teardrop">
              <a:avLst>
                <a:gd name="adj" fmla="val 118585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26" name="泪滴形 25"/>
            <p:cNvSpPr/>
            <p:nvPr/>
          </p:nvSpPr>
          <p:spPr bwMode="auto">
            <a:xfrm rot="8153283">
              <a:off x="7275308" y="2018506"/>
              <a:ext cx="1408616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7897830" y="3829843"/>
              <a:ext cx="120693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9969" name="TextBox 27"/>
            <p:cNvSpPr txBox="1">
              <a:spLocks noChangeArrowheads="1"/>
            </p:cNvSpPr>
            <p:nvPr/>
          </p:nvSpPr>
          <p:spPr bwMode="auto">
            <a:xfrm>
              <a:off x="7259427" y="2609056"/>
              <a:ext cx="1456258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2016-2018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387"/>
            <p:cNvSpPr>
              <a:spLocks noEditPoints="1"/>
            </p:cNvSpPr>
            <p:nvPr/>
          </p:nvSpPr>
          <p:spPr bwMode="auto">
            <a:xfrm>
              <a:off x="7820015" y="2204243"/>
              <a:ext cx="319202" cy="295275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808" tIns="60904" rIns="121808" bIns="6090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041775" y="1460500"/>
            <a:ext cx="1454150" cy="1933575"/>
            <a:chOff x="4400724" y="1495425"/>
            <a:chExt cx="1456258" cy="1933575"/>
          </a:xfrm>
        </p:grpSpPr>
        <p:sp>
          <p:nvSpPr>
            <p:cNvPr id="31" name="泪滴形 30"/>
            <p:cNvSpPr/>
            <p:nvPr/>
          </p:nvSpPr>
          <p:spPr bwMode="auto">
            <a:xfrm rot="8153283">
              <a:off x="4491343" y="1546225"/>
              <a:ext cx="1306817" cy="1311275"/>
            </a:xfrm>
            <a:prstGeom prst="teardrop">
              <a:avLst>
                <a:gd name="adj" fmla="val 118585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2" name="泪滴形 31"/>
            <p:cNvSpPr/>
            <p:nvPr/>
          </p:nvSpPr>
          <p:spPr bwMode="auto">
            <a:xfrm rot="8153283">
              <a:off x="4443649" y="1495425"/>
              <a:ext cx="1406974" cy="1409700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5068441" y="3308350"/>
              <a:ext cx="120825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9964" name="TextBox 33"/>
            <p:cNvSpPr txBox="1">
              <a:spLocks noChangeArrowheads="1"/>
            </p:cNvSpPr>
            <p:nvPr/>
          </p:nvSpPr>
          <p:spPr bwMode="auto">
            <a:xfrm>
              <a:off x="4400724" y="2208213"/>
              <a:ext cx="1456258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2012-2015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4955565" y="1730375"/>
              <a:ext cx="346577" cy="295275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808" tIns="60904" rIns="121808" bIns="6090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190038" y="1700213"/>
            <a:ext cx="1455737" cy="1935162"/>
            <a:chOff x="9463484" y="1699018"/>
            <a:chExt cx="1456258" cy="1936750"/>
          </a:xfrm>
        </p:grpSpPr>
        <p:sp>
          <p:nvSpPr>
            <p:cNvPr id="37" name="泪滴形 36"/>
            <p:cNvSpPr/>
            <p:nvPr/>
          </p:nvSpPr>
          <p:spPr bwMode="auto">
            <a:xfrm rot="8153283">
              <a:off x="9557180" y="1749860"/>
              <a:ext cx="1310157" cy="1310762"/>
            </a:xfrm>
            <a:prstGeom prst="teardrop">
              <a:avLst>
                <a:gd name="adj" fmla="val 118585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8" name="泪滴形 37"/>
            <p:cNvSpPr/>
            <p:nvPr/>
          </p:nvSpPr>
          <p:spPr bwMode="auto">
            <a:xfrm rot="8153283">
              <a:off x="9507950" y="1699018"/>
              <a:ext cx="1408616" cy="1407679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0127296" y="3515019"/>
              <a:ext cx="120693" cy="1207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sp>
          <p:nvSpPr>
            <p:cNvPr id="39959" name="TextBox 39"/>
            <p:cNvSpPr txBox="1">
              <a:spLocks noChangeArrowheads="1"/>
            </p:cNvSpPr>
            <p:nvPr/>
          </p:nvSpPr>
          <p:spPr bwMode="auto">
            <a:xfrm>
              <a:off x="9463484" y="2348838"/>
              <a:ext cx="1456258" cy="413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411"/>
            <p:cNvSpPr>
              <a:spLocks noEditPoints="1"/>
            </p:cNvSpPr>
            <p:nvPr/>
          </p:nvSpPr>
          <p:spPr bwMode="auto">
            <a:xfrm>
              <a:off x="10055833" y="1938927"/>
              <a:ext cx="336670" cy="346359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808" tIns="60904" rIns="121808" bIns="6090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1563688" y="1566863"/>
            <a:ext cx="1454150" cy="1933575"/>
            <a:chOff x="2330196" y="1816081"/>
            <a:chExt cx="1456258" cy="1935163"/>
          </a:xfrm>
        </p:grpSpPr>
        <p:sp>
          <p:nvSpPr>
            <p:cNvPr id="43" name="泪滴形 42"/>
            <p:cNvSpPr/>
            <p:nvPr/>
          </p:nvSpPr>
          <p:spPr bwMode="auto">
            <a:xfrm rot="8153283">
              <a:off x="2403327" y="1873278"/>
              <a:ext cx="1309996" cy="1307585"/>
            </a:xfrm>
            <a:prstGeom prst="teardrop">
              <a:avLst>
                <a:gd name="adj" fmla="val 118585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33" dirty="0"/>
            </a:p>
          </p:txBody>
        </p:sp>
        <p:grpSp>
          <p:nvGrpSpPr>
            <p:cNvPr id="39951" name="组合 43"/>
            <p:cNvGrpSpPr>
              <a:grpSpLocks/>
            </p:cNvGrpSpPr>
            <p:nvPr/>
          </p:nvGrpSpPr>
          <p:grpSpPr bwMode="auto">
            <a:xfrm>
              <a:off x="2330196" y="1816081"/>
              <a:ext cx="1456258" cy="1935163"/>
              <a:chOff x="2330196" y="1816081"/>
              <a:chExt cx="1456258" cy="1935163"/>
            </a:xfrm>
          </p:grpSpPr>
          <p:sp>
            <p:nvSpPr>
              <p:cNvPr id="45" name="泪滴形 44"/>
              <p:cNvSpPr/>
              <p:nvPr/>
            </p:nvSpPr>
            <p:spPr bwMode="auto">
              <a:xfrm rot="8153283">
                <a:off x="2354043" y="1816081"/>
                <a:ext cx="1408564" cy="1407680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133" dirty="0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2980424" y="3630495"/>
                <a:ext cx="119236" cy="1207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133" dirty="0"/>
              </a:p>
            </p:txBody>
          </p:sp>
          <p:sp>
            <p:nvSpPr>
              <p:cNvPr id="39954" name="TextBox 46"/>
              <p:cNvSpPr txBox="1">
                <a:spLocks noChangeArrowheads="1"/>
              </p:cNvSpPr>
              <p:nvPr/>
            </p:nvSpPr>
            <p:spPr bwMode="auto">
              <a:xfrm>
                <a:off x="2330196" y="2518332"/>
                <a:ext cx="1456258" cy="7340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2006-2011</a:t>
                </a:r>
                <a:endParaRPr lang="zh-CN" altLang="en-US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2858010" y="2071878"/>
                <a:ext cx="332268" cy="324116"/>
              </a:xfrm>
              <a:custGeom>
                <a:avLst/>
                <a:gdLst>
                  <a:gd name="T0" fmla="*/ 92 w 143"/>
                  <a:gd name="T1" fmla="*/ 139 h 139"/>
                  <a:gd name="T2" fmla="*/ 92 w 143"/>
                  <a:gd name="T3" fmla="*/ 86 h 139"/>
                  <a:gd name="T4" fmla="*/ 92 w 143"/>
                  <a:gd name="T5" fmla="*/ 86 h 139"/>
                  <a:gd name="T6" fmla="*/ 103 w 143"/>
                  <a:gd name="T7" fmla="*/ 80 h 139"/>
                  <a:gd name="T8" fmla="*/ 114 w 143"/>
                  <a:gd name="T9" fmla="*/ 77 h 139"/>
                  <a:gd name="T10" fmla="*/ 129 w 143"/>
                  <a:gd name="T11" fmla="*/ 75 h 139"/>
                  <a:gd name="T12" fmla="*/ 143 w 143"/>
                  <a:gd name="T13" fmla="*/ 75 h 139"/>
                  <a:gd name="T14" fmla="*/ 143 w 143"/>
                  <a:gd name="T15" fmla="*/ 75 h 139"/>
                  <a:gd name="T16" fmla="*/ 143 w 143"/>
                  <a:gd name="T17" fmla="*/ 86 h 139"/>
                  <a:gd name="T18" fmla="*/ 142 w 143"/>
                  <a:gd name="T19" fmla="*/ 95 h 139"/>
                  <a:gd name="T20" fmla="*/ 138 w 143"/>
                  <a:gd name="T21" fmla="*/ 104 h 139"/>
                  <a:gd name="T22" fmla="*/ 132 w 143"/>
                  <a:gd name="T23" fmla="*/ 113 h 139"/>
                  <a:gd name="T24" fmla="*/ 125 w 143"/>
                  <a:gd name="T25" fmla="*/ 121 h 139"/>
                  <a:gd name="T26" fmla="*/ 118 w 143"/>
                  <a:gd name="T27" fmla="*/ 128 h 139"/>
                  <a:gd name="T28" fmla="*/ 110 w 143"/>
                  <a:gd name="T29" fmla="*/ 133 h 139"/>
                  <a:gd name="T30" fmla="*/ 99 w 143"/>
                  <a:gd name="T31" fmla="*/ 139 h 139"/>
                  <a:gd name="T32" fmla="*/ 92 w 143"/>
                  <a:gd name="T33" fmla="*/ 139 h 139"/>
                  <a:gd name="T34" fmla="*/ 92 w 143"/>
                  <a:gd name="T35" fmla="*/ 139 h 139"/>
                  <a:gd name="T36" fmla="*/ 55 w 143"/>
                  <a:gd name="T37" fmla="*/ 139 h 139"/>
                  <a:gd name="T38" fmla="*/ 81 w 143"/>
                  <a:gd name="T39" fmla="*/ 139 h 139"/>
                  <a:gd name="T40" fmla="*/ 81 w 143"/>
                  <a:gd name="T41" fmla="*/ 73 h 139"/>
                  <a:gd name="T42" fmla="*/ 81 w 143"/>
                  <a:gd name="T43" fmla="*/ 73 h 139"/>
                  <a:gd name="T44" fmla="*/ 94 w 143"/>
                  <a:gd name="T45" fmla="*/ 67 h 139"/>
                  <a:gd name="T46" fmla="*/ 101 w 143"/>
                  <a:gd name="T47" fmla="*/ 58 h 139"/>
                  <a:gd name="T48" fmla="*/ 108 w 143"/>
                  <a:gd name="T49" fmla="*/ 49 h 139"/>
                  <a:gd name="T50" fmla="*/ 110 w 143"/>
                  <a:gd name="T51" fmla="*/ 38 h 139"/>
                  <a:gd name="T52" fmla="*/ 112 w 143"/>
                  <a:gd name="T53" fmla="*/ 27 h 139"/>
                  <a:gd name="T54" fmla="*/ 108 w 143"/>
                  <a:gd name="T55" fmla="*/ 16 h 139"/>
                  <a:gd name="T56" fmla="*/ 103 w 143"/>
                  <a:gd name="T57" fmla="*/ 7 h 139"/>
                  <a:gd name="T58" fmla="*/ 94 w 143"/>
                  <a:gd name="T59" fmla="*/ 0 h 139"/>
                  <a:gd name="T60" fmla="*/ 86 w 143"/>
                  <a:gd name="T61" fmla="*/ 20 h 139"/>
                  <a:gd name="T62" fmla="*/ 74 w 143"/>
                  <a:gd name="T63" fmla="*/ 1 h 139"/>
                  <a:gd name="T64" fmla="*/ 61 w 143"/>
                  <a:gd name="T65" fmla="*/ 20 h 139"/>
                  <a:gd name="T66" fmla="*/ 53 w 143"/>
                  <a:gd name="T67" fmla="*/ 0 h 139"/>
                  <a:gd name="T68" fmla="*/ 53 w 143"/>
                  <a:gd name="T69" fmla="*/ 0 h 139"/>
                  <a:gd name="T70" fmla="*/ 44 w 143"/>
                  <a:gd name="T71" fmla="*/ 7 h 139"/>
                  <a:gd name="T72" fmla="*/ 39 w 143"/>
                  <a:gd name="T73" fmla="*/ 16 h 139"/>
                  <a:gd name="T74" fmla="*/ 35 w 143"/>
                  <a:gd name="T75" fmla="*/ 27 h 139"/>
                  <a:gd name="T76" fmla="*/ 37 w 143"/>
                  <a:gd name="T77" fmla="*/ 38 h 139"/>
                  <a:gd name="T78" fmla="*/ 41 w 143"/>
                  <a:gd name="T79" fmla="*/ 49 h 139"/>
                  <a:gd name="T80" fmla="*/ 46 w 143"/>
                  <a:gd name="T81" fmla="*/ 58 h 139"/>
                  <a:gd name="T82" fmla="*/ 55 w 143"/>
                  <a:gd name="T83" fmla="*/ 67 h 139"/>
                  <a:gd name="T84" fmla="*/ 66 w 143"/>
                  <a:gd name="T85" fmla="*/ 73 h 139"/>
                  <a:gd name="T86" fmla="*/ 66 w 143"/>
                  <a:gd name="T87" fmla="*/ 100 h 139"/>
                  <a:gd name="T88" fmla="*/ 66 w 143"/>
                  <a:gd name="T89" fmla="*/ 100 h 139"/>
                  <a:gd name="T90" fmla="*/ 63 w 143"/>
                  <a:gd name="T91" fmla="*/ 93 h 139"/>
                  <a:gd name="T92" fmla="*/ 55 w 143"/>
                  <a:gd name="T93" fmla="*/ 88 h 139"/>
                  <a:gd name="T94" fmla="*/ 50 w 143"/>
                  <a:gd name="T95" fmla="*/ 82 h 139"/>
                  <a:gd name="T96" fmla="*/ 41 w 143"/>
                  <a:gd name="T97" fmla="*/ 78 h 139"/>
                  <a:gd name="T98" fmla="*/ 31 w 143"/>
                  <a:gd name="T99" fmla="*/ 75 h 139"/>
                  <a:gd name="T100" fmla="*/ 22 w 143"/>
                  <a:gd name="T101" fmla="*/ 73 h 139"/>
                  <a:gd name="T102" fmla="*/ 13 w 143"/>
                  <a:gd name="T103" fmla="*/ 73 h 139"/>
                  <a:gd name="T104" fmla="*/ 2 w 143"/>
                  <a:gd name="T105" fmla="*/ 73 h 139"/>
                  <a:gd name="T106" fmla="*/ 2 w 143"/>
                  <a:gd name="T107" fmla="*/ 73 h 139"/>
                  <a:gd name="T108" fmla="*/ 0 w 143"/>
                  <a:gd name="T109" fmla="*/ 86 h 139"/>
                  <a:gd name="T110" fmla="*/ 4 w 143"/>
                  <a:gd name="T111" fmla="*/ 99 h 139"/>
                  <a:gd name="T112" fmla="*/ 8 w 143"/>
                  <a:gd name="T113" fmla="*/ 108 h 139"/>
                  <a:gd name="T114" fmla="*/ 15 w 143"/>
                  <a:gd name="T115" fmla="*/ 117 h 139"/>
                  <a:gd name="T116" fmla="*/ 24 w 143"/>
                  <a:gd name="T117" fmla="*/ 124 h 139"/>
                  <a:gd name="T118" fmla="*/ 33 w 143"/>
                  <a:gd name="T119" fmla="*/ 130 h 139"/>
                  <a:gd name="T120" fmla="*/ 44 w 143"/>
                  <a:gd name="T121" fmla="*/ 135 h 139"/>
                  <a:gd name="T122" fmla="*/ 55 w 143"/>
                  <a:gd name="T123" fmla="*/ 139 h 139"/>
                  <a:gd name="T124" fmla="*/ 55 w 143"/>
                  <a:gd name="T12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39">
                    <a:moveTo>
                      <a:pt x="92" y="139"/>
                    </a:moveTo>
                    <a:lnTo>
                      <a:pt x="92" y="86"/>
                    </a:lnTo>
                    <a:lnTo>
                      <a:pt x="92" y="86"/>
                    </a:lnTo>
                    <a:lnTo>
                      <a:pt x="103" y="80"/>
                    </a:lnTo>
                    <a:lnTo>
                      <a:pt x="114" y="77"/>
                    </a:lnTo>
                    <a:lnTo>
                      <a:pt x="129" y="75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43" y="86"/>
                    </a:lnTo>
                    <a:lnTo>
                      <a:pt x="142" y="95"/>
                    </a:lnTo>
                    <a:lnTo>
                      <a:pt x="138" y="104"/>
                    </a:lnTo>
                    <a:lnTo>
                      <a:pt x="132" y="113"/>
                    </a:lnTo>
                    <a:lnTo>
                      <a:pt x="125" y="121"/>
                    </a:lnTo>
                    <a:lnTo>
                      <a:pt x="118" y="128"/>
                    </a:lnTo>
                    <a:lnTo>
                      <a:pt x="110" y="133"/>
                    </a:lnTo>
                    <a:lnTo>
                      <a:pt x="99" y="139"/>
                    </a:lnTo>
                    <a:lnTo>
                      <a:pt x="92" y="139"/>
                    </a:lnTo>
                    <a:lnTo>
                      <a:pt x="92" y="139"/>
                    </a:lnTo>
                    <a:close/>
                    <a:moveTo>
                      <a:pt x="55" y="139"/>
                    </a:moveTo>
                    <a:lnTo>
                      <a:pt x="81" y="139"/>
                    </a:lnTo>
                    <a:lnTo>
                      <a:pt x="81" y="73"/>
                    </a:lnTo>
                    <a:lnTo>
                      <a:pt x="81" y="73"/>
                    </a:lnTo>
                    <a:lnTo>
                      <a:pt x="94" y="67"/>
                    </a:lnTo>
                    <a:lnTo>
                      <a:pt x="101" y="58"/>
                    </a:lnTo>
                    <a:lnTo>
                      <a:pt x="108" y="49"/>
                    </a:lnTo>
                    <a:lnTo>
                      <a:pt x="110" y="38"/>
                    </a:lnTo>
                    <a:lnTo>
                      <a:pt x="112" y="27"/>
                    </a:lnTo>
                    <a:lnTo>
                      <a:pt x="108" y="16"/>
                    </a:lnTo>
                    <a:lnTo>
                      <a:pt x="103" y="7"/>
                    </a:lnTo>
                    <a:lnTo>
                      <a:pt x="94" y="0"/>
                    </a:lnTo>
                    <a:lnTo>
                      <a:pt x="86" y="20"/>
                    </a:lnTo>
                    <a:lnTo>
                      <a:pt x="74" y="1"/>
                    </a:lnTo>
                    <a:lnTo>
                      <a:pt x="61" y="2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4" y="7"/>
                    </a:lnTo>
                    <a:lnTo>
                      <a:pt x="39" y="16"/>
                    </a:lnTo>
                    <a:lnTo>
                      <a:pt x="35" y="27"/>
                    </a:lnTo>
                    <a:lnTo>
                      <a:pt x="37" y="38"/>
                    </a:lnTo>
                    <a:lnTo>
                      <a:pt x="41" y="49"/>
                    </a:lnTo>
                    <a:lnTo>
                      <a:pt x="46" y="58"/>
                    </a:lnTo>
                    <a:lnTo>
                      <a:pt x="55" y="67"/>
                    </a:lnTo>
                    <a:lnTo>
                      <a:pt x="66" y="73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3" y="93"/>
                    </a:lnTo>
                    <a:lnTo>
                      <a:pt x="55" y="88"/>
                    </a:lnTo>
                    <a:lnTo>
                      <a:pt x="50" y="82"/>
                    </a:lnTo>
                    <a:lnTo>
                      <a:pt x="41" y="78"/>
                    </a:lnTo>
                    <a:lnTo>
                      <a:pt x="31" y="75"/>
                    </a:lnTo>
                    <a:lnTo>
                      <a:pt x="22" y="73"/>
                    </a:lnTo>
                    <a:lnTo>
                      <a:pt x="13" y="73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0" y="86"/>
                    </a:lnTo>
                    <a:lnTo>
                      <a:pt x="4" y="99"/>
                    </a:lnTo>
                    <a:lnTo>
                      <a:pt x="8" y="108"/>
                    </a:lnTo>
                    <a:lnTo>
                      <a:pt x="15" y="117"/>
                    </a:lnTo>
                    <a:lnTo>
                      <a:pt x="24" y="124"/>
                    </a:lnTo>
                    <a:lnTo>
                      <a:pt x="33" y="130"/>
                    </a:lnTo>
                    <a:lnTo>
                      <a:pt x="44" y="135"/>
                    </a:lnTo>
                    <a:lnTo>
                      <a:pt x="55" y="139"/>
                    </a:lnTo>
                    <a:lnTo>
                      <a:pt x="5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121808" tIns="60904" rIns="121808" bIns="60904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133" dirty="0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1450" name="矩形 60"/>
          <p:cNvSpPr>
            <a:spLocks noChangeArrowheads="1"/>
          </p:cNvSpPr>
          <p:nvPr/>
        </p:nvSpPr>
        <p:spPr bwMode="auto">
          <a:xfrm>
            <a:off x="3357563" y="4259263"/>
            <a:ext cx="236378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8" tIns="45685" rIns="91368" bIns="4568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ym typeface="Arial" charset="0"/>
              </a:rPr>
              <a:t>2012</a:t>
            </a:r>
            <a:r>
              <a:rPr lang="zh-CN" altLang="en-US">
                <a:sym typeface="Arial" charset="0"/>
              </a:rPr>
              <a:t>年，开设</a:t>
            </a:r>
            <a:r>
              <a:rPr lang="en-US" altLang="zh-CN">
                <a:sym typeface="Arial" charset="0"/>
              </a:rPr>
              <a:t>《</a:t>
            </a:r>
            <a:r>
              <a:rPr lang="zh-CN" altLang="en-US">
                <a:sym typeface="Arial" charset="0"/>
              </a:rPr>
              <a:t>高中生涯规划与指导</a:t>
            </a:r>
            <a:r>
              <a:rPr lang="en-US" altLang="zh-CN">
                <a:sym typeface="Arial" charset="0"/>
              </a:rPr>
              <a:t>》</a:t>
            </a:r>
            <a:r>
              <a:rPr lang="zh-CN" altLang="en-US">
                <a:sym typeface="Arial" charset="0"/>
              </a:rPr>
              <a:t>的校本选修课程 。</a:t>
            </a:r>
            <a:r>
              <a:rPr lang="en-US" altLang="zh-CN">
                <a:sym typeface="Arial" charset="0"/>
              </a:rPr>
              <a:t>2015</a:t>
            </a:r>
            <a:r>
              <a:rPr lang="zh-CN" altLang="en-US">
                <a:sym typeface="Arial" charset="0"/>
              </a:rPr>
              <a:t>年，我校被评为首批河北省生涯教育实验校。 </a:t>
            </a:r>
          </a:p>
        </p:txBody>
      </p:sp>
      <p:sp>
        <p:nvSpPr>
          <p:cNvPr id="61451" name="矩形 61"/>
          <p:cNvSpPr>
            <a:spLocks noChangeArrowheads="1"/>
          </p:cNvSpPr>
          <p:nvPr/>
        </p:nvSpPr>
        <p:spPr bwMode="auto">
          <a:xfrm>
            <a:off x="5997575" y="4343400"/>
            <a:ext cx="264477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8" tIns="45685" rIns="91368" bIns="4568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ym typeface="Arial" charset="0"/>
              </a:rPr>
              <a:t>2016</a:t>
            </a:r>
            <a:r>
              <a:rPr lang="zh-CN" altLang="en-US">
                <a:sym typeface="Arial" charset="0"/>
              </a:rPr>
              <a:t>年，为了全面迎接高考改革，我校又在</a:t>
            </a:r>
            <a:r>
              <a:rPr lang="en-US" altLang="zh-CN">
                <a:sym typeface="Arial" charset="0"/>
              </a:rPr>
              <a:t>《</a:t>
            </a:r>
            <a:r>
              <a:rPr lang="zh-CN" altLang="en-US">
                <a:sym typeface="Arial" charset="0"/>
              </a:rPr>
              <a:t>高中生涯规划与指导</a:t>
            </a:r>
            <a:r>
              <a:rPr lang="en-US" altLang="zh-CN">
                <a:sym typeface="Arial" charset="0"/>
              </a:rPr>
              <a:t>》</a:t>
            </a:r>
            <a:r>
              <a:rPr lang="zh-CN" altLang="en-US">
                <a:sym typeface="Arial" charset="0"/>
              </a:rPr>
              <a:t>的校本选修课的基础上将生涯规划课设为公共必修课，每两周一次课 。</a:t>
            </a:r>
          </a:p>
        </p:txBody>
      </p:sp>
      <p:sp>
        <p:nvSpPr>
          <p:cNvPr id="61452" name="矩形 62"/>
          <p:cNvSpPr>
            <a:spLocks noChangeArrowheads="1"/>
          </p:cNvSpPr>
          <p:nvPr/>
        </p:nvSpPr>
        <p:spPr bwMode="auto">
          <a:xfrm>
            <a:off x="8888413" y="4387850"/>
            <a:ext cx="24241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8" tIns="45685" rIns="91368" bIns="4568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微软雅黑" pitchFamily="34" charset="-122"/>
                <a:sym typeface="Arial" charset="0"/>
              </a:rPr>
              <a:t>我们一起在路上</a:t>
            </a:r>
          </a:p>
          <a:p>
            <a:pPr>
              <a:lnSpc>
                <a:spcPct val="120000"/>
              </a:lnSpc>
            </a:pPr>
            <a:r>
              <a:rPr lang="en-US" altLang="zh-CN">
                <a:ea typeface="微软雅黑" pitchFamily="34" charset="-122"/>
                <a:sym typeface="Arial" charset="0"/>
              </a:rPr>
              <a:t>……</a:t>
            </a:r>
          </a:p>
        </p:txBody>
      </p:sp>
      <p:sp>
        <p:nvSpPr>
          <p:cNvPr id="39949" name="Rectangle 35"/>
          <p:cNvSpPr>
            <a:spLocks noChangeArrowheads="1"/>
          </p:cNvSpPr>
          <p:nvPr/>
        </p:nvSpPr>
        <p:spPr bwMode="auto">
          <a:xfrm>
            <a:off x="1733550" y="620713"/>
            <a:ext cx="201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7F7F7F"/>
                </a:solidFill>
              </a:rPr>
              <a:t>生涯教育情况介绍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61450" grpId="0"/>
      <p:bldP spid="61451" grpId="0"/>
      <p:bldP spid="614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11"/>
          <p:cNvSpPr/>
          <p:nvPr/>
        </p:nvSpPr>
        <p:spPr>
          <a:xfrm rot="4368884">
            <a:off x="4955381" y="1659732"/>
            <a:ext cx="1293813" cy="2451100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 dirty="0"/>
          </a:p>
        </p:txBody>
      </p:sp>
      <p:sp>
        <p:nvSpPr>
          <p:cNvPr id="5" name="下箭头 11"/>
          <p:cNvSpPr/>
          <p:nvPr/>
        </p:nvSpPr>
        <p:spPr>
          <a:xfrm rot="20821995">
            <a:off x="4535488" y="2994025"/>
            <a:ext cx="1293812" cy="2451100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 dirty="0"/>
          </a:p>
        </p:txBody>
      </p:sp>
      <p:sp>
        <p:nvSpPr>
          <p:cNvPr id="6" name="下箭头 11"/>
          <p:cNvSpPr/>
          <p:nvPr/>
        </p:nvSpPr>
        <p:spPr>
          <a:xfrm rot="15242877">
            <a:off x="5942013" y="3425825"/>
            <a:ext cx="1295400" cy="2451100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 dirty="0"/>
          </a:p>
        </p:txBody>
      </p:sp>
      <p:sp>
        <p:nvSpPr>
          <p:cNvPr id="7" name="下箭头 11"/>
          <p:cNvSpPr/>
          <p:nvPr/>
        </p:nvSpPr>
        <p:spPr>
          <a:xfrm rot="9466551">
            <a:off x="6259513" y="2006600"/>
            <a:ext cx="1293812" cy="2452688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49900" y="3481388"/>
            <a:ext cx="1169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ctr"/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生涯课程记录</a:t>
            </a:r>
          </a:p>
        </p:txBody>
      </p:sp>
      <p:pic>
        <p:nvPicPr>
          <p:cNvPr id="41990" name="图片 4" descr="学生进行生涯规划游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9893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图片 5" descr="代言自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99450" y="0"/>
            <a:ext cx="3567113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图片 12" descr="20130410_1610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1063"/>
            <a:ext cx="4554538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图片 9" descr="生涯教育专家做报告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2238" y="4219575"/>
            <a:ext cx="4449762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6"/>
          <p:cNvGrpSpPr>
            <a:grpSpLocks/>
          </p:cNvGrpSpPr>
          <p:nvPr/>
        </p:nvGrpSpPr>
        <p:grpSpPr bwMode="auto">
          <a:xfrm>
            <a:off x="1530350" y="2846388"/>
            <a:ext cx="9505950" cy="2006600"/>
            <a:chOff x="1362075" y="2755900"/>
            <a:chExt cx="9509125" cy="2006600"/>
          </a:xfrm>
        </p:grpSpPr>
        <p:grpSp>
          <p:nvGrpSpPr>
            <p:cNvPr id="44056" name="组合 10"/>
            <p:cNvGrpSpPr>
              <a:grpSpLocks/>
            </p:cNvGrpSpPr>
            <p:nvPr/>
          </p:nvGrpSpPr>
          <p:grpSpPr bwMode="auto"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784528" y="2844800"/>
                <a:ext cx="1480044" cy="19177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060" name="组合 8"/>
              <p:cNvGrpSpPr>
                <a:grpSpLocks/>
              </p:cNvGrpSpPr>
              <p:nvPr/>
            </p:nvGrpSpPr>
            <p:grpSpPr bwMode="auto"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10" name="直接连接符 9"/>
                <p:cNvCxnSpPr>
                  <a:stCxn id="8" idx="5"/>
                </p:cNvCxnSpPr>
                <p:nvPr/>
              </p:nvCxnSpPr>
              <p:spPr>
                <a:xfrm flipV="1">
                  <a:off x="1703502" y="2755900"/>
                  <a:ext cx="659032" cy="960437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2362534" y="2755900"/>
                  <a:ext cx="1356178" cy="189865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3718712" y="2755900"/>
                  <a:ext cx="1970746" cy="189865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5689458" y="2755900"/>
                  <a:ext cx="2210538" cy="200660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7890468" y="2844800"/>
                  <a:ext cx="894061" cy="191770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>
                  <a:endCxn id="7" idx="1"/>
                </p:cNvCxnSpPr>
                <p:nvPr/>
              </p:nvCxnSpPr>
              <p:spPr>
                <a:xfrm flipV="1">
                  <a:off x="10264572" y="4005262"/>
                  <a:ext cx="265202" cy="757238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椭圆 6"/>
            <p:cNvSpPr/>
            <p:nvPr/>
          </p:nvSpPr>
          <p:spPr>
            <a:xfrm flipV="1">
              <a:off x="10471016" y="3663950"/>
              <a:ext cx="400184" cy="40005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362075" y="3657600"/>
              <a:ext cx="400184" cy="40005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3" name="组合 13"/>
          <p:cNvGrpSpPr>
            <a:grpSpLocks/>
          </p:cNvGrpSpPr>
          <p:nvPr/>
        </p:nvGrpSpPr>
        <p:grpSpPr bwMode="auto">
          <a:xfrm>
            <a:off x="4548188" y="3309938"/>
            <a:ext cx="1276350" cy="1276350"/>
            <a:chOff x="4381500" y="3219450"/>
            <a:chExt cx="1276350" cy="1276350"/>
          </a:xfrm>
        </p:grpSpPr>
        <p:sp>
          <p:nvSpPr>
            <p:cNvPr id="4" name="椭圆 3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173"/>
            <p:cNvSpPr>
              <a:spLocks noChangeAspect="1" noEditPoints="1"/>
            </p:cNvSpPr>
            <p:nvPr/>
          </p:nvSpPr>
          <p:spPr bwMode="auto">
            <a:xfrm>
              <a:off x="4789487" y="3613150"/>
              <a:ext cx="460375" cy="48895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162510" tIns="81255" rIns="162510" bIns="8125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组合 35"/>
          <p:cNvGrpSpPr>
            <a:grpSpLocks/>
          </p:cNvGrpSpPr>
          <p:nvPr/>
        </p:nvGrpSpPr>
        <p:grpSpPr bwMode="auto">
          <a:xfrm>
            <a:off x="9051925" y="3309938"/>
            <a:ext cx="1276350" cy="1276350"/>
            <a:chOff x="8886825" y="3219450"/>
            <a:chExt cx="1276350" cy="1276350"/>
          </a:xfrm>
        </p:grpSpPr>
        <p:sp>
          <p:nvSpPr>
            <p:cNvPr id="6" name="椭圆 5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122"/>
            <p:cNvSpPr>
              <a:spLocks noChangeAspect="1" noEditPoints="1"/>
            </p:cNvSpPr>
            <p:nvPr/>
          </p:nvSpPr>
          <p:spPr bwMode="auto">
            <a:xfrm>
              <a:off x="9366250" y="3613150"/>
              <a:ext cx="317500" cy="48895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162510" tIns="81255" rIns="162510" bIns="8125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2"/>
          <p:cNvGrpSpPr>
            <a:grpSpLocks/>
          </p:cNvGrpSpPr>
          <p:nvPr/>
        </p:nvGrpSpPr>
        <p:grpSpPr bwMode="auto">
          <a:xfrm>
            <a:off x="2376488" y="3309938"/>
            <a:ext cx="1276350" cy="1276350"/>
            <a:chOff x="2209800" y="3219450"/>
            <a:chExt cx="1276350" cy="1276350"/>
          </a:xfrm>
        </p:grpSpPr>
        <p:sp>
          <p:nvSpPr>
            <p:cNvPr id="3" name="椭圆 2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357"/>
            <p:cNvSpPr>
              <a:spLocks noChangeAspect="1" noEditPoints="1"/>
            </p:cNvSpPr>
            <p:nvPr/>
          </p:nvSpPr>
          <p:spPr bwMode="auto">
            <a:xfrm>
              <a:off x="2543175" y="3641725"/>
              <a:ext cx="609600" cy="4318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162510" tIns="81255" rIns="162510" bIns="8125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5"/>
          <p:cNvGrpSpPr>
            <a:grpSpLocks/>
          </p:cNvGrpSpPr>
          <p:nvPr/>
        </p:nvGrpSpPr>
        <p:grpSpPr bwMode="auto">
          <a:xfrm>
            <a:off x="6891338" y="3309938"/>
            <a:ext cx="1274762" cy="1276350"/>
            <a:chOff x="6724650" y="3219450"/>
            <a:chExt cx="1276350" cy="1276350"/>
          </a:xfrm>
        </p:grpSpPr>
        <p:sp>
          <p:nvSpPr>
            <p:cNvPr id="5" name="椭圆 4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359"/>
            <p:cNvSpPr>
              <a:spLocks noChangeAspect="1" noEditPoints="1"/>
            </p:cNvSpPr>
            <p:nvPr/>
          </p:nvSpPr>
          <p:spPr bwMode="auto">
            <a:xfrm>
              <a:off x="7168114" y="3613150"/>
              <a:ext cx="389423" cy="48895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162510" tIns="81255" rIns="162510" bIns="8125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3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865313" y="1587500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2" tIns="45702" rIns="91402" bIns="45702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自我探索</a:t>
            </a:r>
            <a:endParaRPr lang="en-US" altLang="zh-CN" sz="2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249363" y="1974850"/>
            <a:ext cx="260191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2" rIns="91402" bIns="45702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性格、兴趣、能力、价值观等</a:t>
            </a: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890838" y="4930775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2" tIns="45702" rIns="91402" bIns="45702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外部环境探索</a:t>
            </a:r>
            <a:endParaRPr lang="en-US" altLang="zh-CN" sz="2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121" name="矩形 47"/>
          <p:cNvSpPr>
            <a:spLocks noChangeArrowheads="1"/>
          </p:cNvSpPr>
          <p:nvPr/>
        </p:nvSpPr>
        <p:spPr bwMode="auto">
          <a:xfrm>
            <a:off x="1874838" y="5334000"/>
            <a:ext cx="3302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2" rIns="91402" bIns="45702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大学、专业、工作、自主招生、实践。</a:t>
            </a: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562475" y="1587500"/>
            <a:ext cx="262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2" tIns="45702" rIns="91402" bIns="45702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生涯规划能力提升</a:t>
            </a:r>
            <a:endParaRPr lang="en-US" altLang="zh-CN" sz="2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662488" y="1974850"/>
            <a:ext cx="247173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2" rIns="91402" bIns="45702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生涯意识唤醒、生涯四度理论</a:t>
            </a: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878763" y="1587500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2" tIns="45702" rIns="91402" bIns="45702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生涯决策与执行</a:t>
            </a:r>
            <a:endParaRPr lang="en-US" altLang="zh-CN" sz="2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7943850" y="1974850"/>
            <a:ext cx="24225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2" rIns="91402" bIns="45702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决策风格、生涯金字塔</a:t>
            </a: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880225" y="4930775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2" tIns="45702" rIns="91402" bIns="45702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自我训练与管理</a:t>
            </a:r>
            <a:endParaRPr lang="en-US" altLang="zh-CN" sz="2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870700" y="5334000"/>
            <a:ext cx="25908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2" rIns="91402" bIns="45702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时间管理、目标管理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90121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560513" y="1951038"/>
            <a:ext cx="3289300" cy="3667125"/>
            <a:chOff x="-1" y="1586"/>
            <a:chExt cx="6056489" cy="6748553"/>
          </a:xfrm>
        </p:grpSpPr>
        <p:grpSp>
          <p:nvGrpSpPr>
            <p:cNvPr id="46095" name="Group 2"/>
            <p:cNvGrpSpPr>
              <a:grpSpLocks/>
            </p:cNvGrpSpPr>
            <p:nvPr/>
          </p:nvGrpSpPr>
          <p:grpSpPr bwMode="auto">
            <a:xfrm>
              <a:off x="645729" y="636446"/>
              <a:ext cx="4772164" cy="5466138"/>
              <a:chOff x="9530" y="-128"/>
              <a:chExt cx="4772164" cy="5466138"/>
            </a:xfrm>
          </p:grpSpPr>
          <p:sp>
            <p:nvSpPr>
              <p:cNvPr id="69" name="Line 3"/>
              <p:cNvSpPr>
                <a:spLocks noChangeShapeType="1"/>
              </p:cNvSpPr>
              <p:nvPr/>
            </p:nvSpPr>
            <p:spPr bwMode="auto">
              <a:xfrm flipH="1">
                <a:off x="2394967" y="-1033"/>
                <a:ext cx="0" cy="5466037"/>
              </a:xfrm>
              <a:prstGeom prst="line">
                <a:avLst/>
              </a:prstGeom>
              <a:noFill/>
              <a:ln w="25400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fontAlgn="auto">
                  <a:spcAft>
                    <a:spcPts val="0"/>
                  </a:spcAft>
                  <a:defRPr/>
                </a:pPr>
                <a:endParaRPr lang="en-US" sz="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70" name="Line 4"/>
              <p:cNvSpPr>
                <a:spLocks noChangeShapeType="1"/>
              </p:cNvSpPr>
              <p:nvPr/>
            </p:nvSpPr>
            <p:spPr bwMode="auto">
              <a:xfrm flipH="1">
                <a:off x="9786" y="1366206"/>
                <a:ext cx="4773285" cy="2731558"/>
              </a:xfrm>
              <a:prstGeom prst="line">
                <a:avLst/>
              </a:prstGeom>
              <a:noFill/>
              <a:ln w="25400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fontAlgn="auto">
                  <a:spcAft>
                    <a:spcPts val="0"/>
                  </a:spcAft>
                  <a:defRPr/>
                </a:pPr>
                <a:endParaRPr lang="en-US" sz="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71" name="Line 5"/>
              <p:cNvSpPr>
                <a:spLocks noChangeShapeType="1"/>
              </p:cNvSpPr>
              <p:nvPr/>
            </p:nvSpPr>
            <p:spPr bwMode="auto">
              <a:xfrm flipH="1" flipV="1">
                <a:off x="9786" y="1366206"/>
                <a:ext cx="4773285" cy="2731558"/>
              </a:xfrm>
              <a:prstGeom prst="line">
                <a:avLst/>
              </a:prstGeom>
              <a:noFill/>
              <a:ln w="25400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fontAlgn="auto">
                  <a:spcAft>
                    <a:spcPts val="0"/>
                  </a:spcAft>
                  <a:defRPr/>
                </a:pPr>
                <a:endParaRPr lang="en-US" sz="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charset="0"/>
                  <a:sym typeface="Helvetica" charset="0"/>
                </a:endParaRPr>
              </a:p>
            </p:txBody>
          </p:sp>
        </p:grpSp>
        <p:grpSp>
          <p:nvGrpSpPr>
            <p:cNvPr id="46096" name="Group 6"/>
            <p:cNvGrpSpPr>
              <a:grpSpLocks/>
            </p:cNvGrpSpPr>
            <p:nvPr/>
          </p:nvGrpSpPr>
          <p:grpSpPr bwMode="auto">
            <a:xfrm>
              <a:off x="1758999" y="2104557"/>
              <a:ext cx="2538486" cy="2541024"/>
              <a:chOff x="756" y="-512"/>
              <a:chExt cx="2538485" cy="2541023"/>
            </a:xfrm>
          </p:grpSpPr>
          <p:sp>
            <p:nvSpPr>
              <p:cNvPr id="46104" name="AutoShape 7"/>
              <p:cNvSpPr>
                <a:spLocks/>
              </p:cNvSpPr>
              <p:nvPr/>
            </p:nvSpPr>
            <p:spPr bwMode="auto">
              <a:xfrm>
                <a:off x="756" y="-512"/>
                <a:ext cx="2538485" cy="2541023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46105" name="AutoShape 8"/>
              <p:cNvSpPr>
                <a:spLocks/>
              </p:cNvSpPr>
              <p:nvPr/>
            </p:nvSpPr>
            <p:spPr bwMode="auto">
              <a:xfrm>
                <a:off x="1005674" y="586733"/>
                <a:ext cx="528652" cy="1366534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5899" y="3807"/>
                    </a:moveTo>
                    <a:lnTo>
                      <a:pt x="5701" y="3807"/>
                    </a:lnTo>
                    <a:cubicBezTo>
                      <a:pt x="2553" y="3809"/>
                      <a:pt x="0" y="4790"/>
                      <a:pt x="0" y="6001"/>
                    </a:cubicBezTo>
                    <a:lnTo>
                      <a:pt x="0" y="11708"/>
                    </a:lnTo>
                    <a:cubicBezTo>
                      <a:pt x="1" y="12111"/>
                      <a:pt x="852" y="12438"/>
                      <a:pt x="1901" y="12438"/>
                    </a:cubicBezTo>
                    <a:cubicBezTo>
                      <a:pt x="2950" y="12438"/>
                      <a:pt x="3801" y="12111"/>
                      <a:pt x="3801" y="11708"/>
                    </a:cubicBezTo>
                    <a:cubicBezTo>
                      <a:pt x="3801" y="11707"/>
                      <a:pt x="3801" y="11706"/>
                      <a:pt x="3801" y="11705"/>
                    </a:cubicBezTo>
                    <a:lnTo>
                      <a:pt x="3801" y="8762"/>
                    </a:lnTo>
                    <a:lnTo>
                      <a:pt x="3790" y="8762"/>
                    </a:lnTo>
                    <a:lnTo>
                      <a:pt x="3790" y="6809"/>
                    </a:lnTo>
                    <a:cubicBezTo>
                      <a:pt x="3790" y="6673"/>
                      <a:pt x="4081" y="6562"/>
                      <a:pt x="4433" y="6562"/>
                    </a:cubicBezTo>
                    <a:cubicBezTo>
                      <a:pt x="4789" y="6562"/>
                      <a:pt x="5076" y="6673"/>
                      <a:pt x="5076" y="6809"/>
                    </a:cubicBezTo>
                    <a:lnTo>
                      <a:pt x="5076" y="11811"/>
                    </a:lnTo>
                    <a:lnTo>
                      <a:pt x="5075" y="11811"/>
                    </a:lnTo>
                    <a:lnTo>
                      <a:pt x="5075" y="20671"/>
                    </a:lnTo>
                    <a:cubicBezTo>
                      <a:pt x="5075" y="21184"/>
                      <a:pt x="6158" y="21600"/>
                      <a:pt x="7494" y="21600"/>
                    </a:cubicBezTo>
                    <a:cubicBezTo>
                      <a:pt x="8830" y="21600"/>
                      <a:pt x="9913" y="21184"/>
                      <a:pt x="9913" y="20671"/>
                    </a:cubicBezTo>
                    <a:lnTo>
                      <a:pt x="9913" y="12560"/>
                    </a:lnTo>
                    <a:cubicBezTo>
                      <a:pt x="9945" y="12380"/>
                      <a:pt x="10327" y="12236"/>
                      <a:pt x="10800" y="12229"/>
                    </a:cubicBezTo>
                    <a:cubicBezTo>
                      <a:pt x="11273" y="12236"/>
                      <a:pt x="11655" y="12380"/>
                      <a:pt x="11687" y="12560"/>
                    </a:cubicBezTo>
                    <a:lnTo>
                      <a:pt x="11687" y="20671"/>
                    </a:lnTo>
                    <a:cubicBezTo>
                      <a:pt x="11687" y="21184"/>
                      <a:pt x="12770" y="21600"/>
                      <a:pt x="14106" y="21600"/>
                    </a:cubicBezTo>
                    <a:cubicBezTo>
                      <a:pt x="15442" y="21600"/>
                      <a:pt x="16525" y="21184"/>
                      <a:pt x="16525" y="20671"/>
                    </a:cubicBezTo>
                    <a:lnTo>
                      <a:pt x="16525" y="11811"/>
                    </a:lnTo>
                    <a:lnTo>
                      <a:pt x="16524" y="11811"/>
                    </a:lnTo>
                    <a:lnTo>
                      <a:pt x="16524" y="6809"/>
                    </a:lnTo>
                    <a:cubicBezTo>
                      <a:pt x="16524" y="6673"/>
                      <a:pt x="16811" y="6562"/>
                      <a:pt x="17167" y="6562"/>
                    </a:cubicBezTo>
                    <a:cubicBezTo>
                      <a:pt x="17519" y="6562"/>
                      <a:pt x="17810" y="6673"/>
                      <a:pt x="17810" y="6809"/>
                    </a:cubicBezTo>
                    <a:lnTo>
                      <a:pt x="17810" y="8762"/>
                    </a:lnTo>
                    <a:lnTo>
                      <a:pt x="17799" y="8762"/>
                    </a:lnTo>
                    <a:lnTo>
                      <a:pt x="17799" y="11705"/>
                    </a:lnTo>
                    <a:cubicBezTo>
                      <a:pt x="17799" y="11706"/>
                      <a:pt x="17799" y="11707"/>
                      <a:pt x="17799" y="11708"/>
                    </a:cubicBezTo>
                    <a:cubicBezTo>
                      <a:pt x="17799" y="12111"/>
                      <a:pt x="18650" y="12438"/>
                      <a:pt x="19699" y="12438"/>
                    </a:cubicBezTo>
                    <a:cubicBezTo>
                      <a:pt x="20748" y="12438"/>
                      <a:pt x="21599" y="12111"/>
                      <a:pt x="21600" y="11708"/>
                    </a:cubicBezTo>
                    <a:lnTo>
                      <a:pt x="21600" y="6001"/>
                    </a:lnTo>
                    <a:cubicBezTo>
                      <a:pt x="21600" y="4790"/>
                      <a:pt x="19047" y="3809"/>
                      <a:pt x="15899" y="3807"/>
                    </a:cubicBezTo>
                    <a:close/>
                    <a:moveTo>
                      <a:pt x="15076" y="1643"/>
                    </a:moveTo>
                    <a:cubicBezTo>
                      <a:pt x="15076" y="2551"/>
                      <a:pt x="13162" y="3286"/>
                      <a:pt x="10800" y="3286"/>
                    </a:cubicBezTo>
                    <a:cubicBezTo>
                      <a:pt x="8438" y="3286"/>
                      <a:pt x="6524" y="2551"/>
                      <a:pt x="6524" y="1643"/>
                    </a:cubicBezTo>
                    <a:cubicBezTo>
                      <a:pt x="6524" y="736"/>
                      <a:pt x="8438" y="0"/>
                      <a:pt x="10800" y="0"/>
                    </a:cubicBezTo>
                    <a:cubicBezTo>
                      <a:pt x="13162" y="0"/>
                      <a:pt x="15076" y="736"/>
                      <a:pt x="15076" y="1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097" name="Group 9"/>
            <p:cNvGrpSpPr>
              <a:grpSpLocks/>
            </p:cNvGrpSpPr>
            <p:nvPr/>
          </p:nvGrpSpPr>
          <p:grpSpPr bwMode="auto">
            <a:xfrm>
              <a:off x="-1" y="1586"/>
              <a:ext cx="6056489" cy="6748553"/>
              <a:chOff x="-1" y="1586"/>
              <a:chExt cx="6056489" cy="6748553"/>
            </a:xfrm>
          </p:grpSpPr>
          <p:sp>
            <p:nvSpPr>
              <p:cNvPr id="46098" name="AutoShape 10"/>
              <p:cNvSpPr>
                <a:spLocks/>
              </p:cNvSpPr>
              <p:nvPr/>
            </p:nvSpPr>
            <p:spPr bwMode="auto">
              <a:xfrm>
                <a:off x="2393948" y="1586"/>
                <a:ext cx="1268589" cy="1270830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defTabSz="409575"/>
                <a:r>
                  <a:rPr lang="en-US" altLang="zh-CN" sz="23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R</a:t>
                </a:r>
                <a:endPara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 Neue Thin"/>
                </a:endParaRPr>
              </a:p>
            </p:txBody>
          </p:sp>
          <p:sp>
            <p:nvSpPr>
              <p:cNvPr id="46099" name="AutoShape 11"/>
              <p:cNvSpPr>
                <a:spLocks/>
              </p:cNvSpPr>
              <p:nvPr/>
            </p:nvSpPr>
            <p:spPr bwMode="auto">
              <a:xfrm>
                <a:off x="2393948" y="5479307"/>
                <a:ext cx="1268589" cy="1270832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defTabSz="409575"/>
                <a:r>
                  <a:rPr lang="en-US" altLang="zh-CN" sz="2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S</a:t>
                </a:r>
              </a:p>
            </p:txBody>
          </p:sp>
          <p:sp>
            <p:nvSpPr>
              <p:cNvPr id="46100" name="AutoShape 12"/>
              <p:cNvSpPr>
                <a:spLocks/>
              </p:cNvSpPr>
              <p:nvPr/>
            </p:nvSpPr>
            <p:spPr bwMode="auto">
              <a:xfrm>
                <a:off x="-1" y="4123753"/>
                <a:ext cx="1268589" cy="1270832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defTabSz="409575"/>
                <a:r>
                  <a:rPr lang="en-US" altLang="zh-CN" sz="23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E</a:t>
                </a:r>
                <a:endPara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 Neue Thin"/>
                </a:endParaRPr>
              </a:p>
            </p:txBody>
          </p:sp>
          <p:sp>
            <p:nvSpPr>
              <p:cNvPr id="64" name="AutoShape 13"/>
              <p:cNvSpPr>
                <a:spLocks/>
              </p:cNvSpPr>
              <p:nvPr/>
            </p:nvSpPr>
            <p:spPr bwMode="auto">
              <a:xfrm>
                <a:off x="4787899" y="4123753"/>
                <a:ext cx="1268589" cy="1270832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409575">
                  <a:defRPr/>
                </a:pPr>
                <a:r>
                  <a:rPr lang="en-US" altLang="zh-CN" sz="23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A</a:t>
                </a:r>
                <a:endPara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 Neue Thin"/>
                </a:endParaRPr>
              </a:p>
            </p:txBody>
          </p:sp>
          <p:sp>
            <p:nvSpPr>
              <p:cNvPr id="65" name="AutoShape 14"/>
              <p:cNvSpPr>
                <a:spLocks/>
              </p:cNvSpPr>
              <p:nvPr/>
            </p:nvSpPr>
            <p:spPr bwMode="auto">
              <a:xfrm>
                <a:off x="-1" y="1357140"/>
                <a:ext cx="1268589" cy="1270830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409575">
                  <a:defRPr/>
                </a:pPr>
                <a:r>
                  <a:rPr lang="en-US" altLang="zh-CN" sz="23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C</a:t>
                </a:r>
                <a:endPara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 Neue Thin"/>
                </a:endParaRPr>
              </a:p>
            </p:txBody>
          </p:sp>
          <p:sp>
            <p:nvSpPr>
              <p:cNvPr id="66" name="AutoShape 15"/>
              <p:cNvSpPr>
                <a:spLocks/>
              </p:cNvSpPr>
              <p:nvPr/>
            </p:nvSpPr>
            <p:spPr bwMode="auto">
              <a:xfrm>
                <a:off x="4787899" y="1357140"/>
                <a:ext cx="1268589" cy="1270830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0" tIns="0" rIns="0" bIns="0" anchor="ctr"/>
              <a:lstStyle/>
              <a:p>
                <a:pPr algn="ctr" defTabSz="409575">
                  <a:defRPr/>
                </a:pPr>
                <a:r>
                  <a:rPr lang="en-US" altLang="zh-CN" sz="23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Helvetica Neue Thin"/>
                  </a:rPr>
                  <a:t>I</a:t>
                </a:r>
                <a:endPara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 Neue Thin"/>
                </a:endParaRPr>
              </a:p>
            </p:txBody>
          </p:sp>
        </p:grpSp>
      </p:grpSp>
      <p:sp>
        <p:nvSpPr>
          <p:cNvPr id="72" name="Oval 29"/>
          <p:cNvSpPr/>
          <p:nvPr/>
        </p:nvSpPr>
        <p:spPr>
          <a:xfrm>
            <a:off x="5857875" y="1663700"/>
            <a:ext cx="595313" cy="5953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6453188" y="1792288"/>
            <a:ext cx="436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霍兰德职业兴趣测试</a:t>
            </a:r>
          </a:p>
        </p:txBody>
      </p:sp>
      <p:sp>
        <p:nvSpPr>
          <p:cNvPr id="74" name="Oval 31"/>
          <p:cNvSpPr/>
          <p:nvPr/>
        </p:nvSpPr>
        <p:spPr>
          <a:xfrm>
            <a:off x="5857875" y="2446338"/>
            <a:ext cx="595313" cy="5953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6453188" y="2574925"/>
            <a:ext cx="436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just"/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多元智能测试</a:t>
            </a:r>
            <a:endParaRPr lang="id-ID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Oval 33"/>
          <p:cNvSpPr/>
          <p:nvPr/>
        </p:nvSpPr>
        <p:spPr>
          <a:xfrm>
            <a:off x="5857875" y="3236913"/>
            <a:ext cx="595313" cy="5953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6453188" y="3367088"/>
            <a:ext cx="436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just"/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MBTI</a:t>
            </a:r>
            <a:endParaRPr lang="id-ID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Oval 35"/>
          <p:cNvSpPr/>
          <p:nvPr/>
        </p:nvSpPr>
        <p:spPr>
          <a:xfrm>
            <a:off x="5857875" y="4019550"/>
            <a:ext cx="595313" cy="595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453188" y="4148138"/>
            <a:ext cx="436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just"/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职业价值观测试</a:t>
            </a:r>
            <a:endParaRPr lang="zh-CN" altLang="id-ID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Oval 37"/>
          <p:cNvSpPr/>
          <p:nvPr/>
        </p:nvSpPr>
        <p:spPr>
          <a:xfrm>
            <a:off x="5857875" y="4787900"/>
            <a:ext cx="595313" cy="5937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6453188" y="4841875"/>
            <a:ext cx="436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just"/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决策风格测试</a:t>
            </a:r>
            <a:endParaRPr lang="zh-CN" altLang="id-ID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Oval 39"/>
          <p:cNvSpPr/>
          <p:nvPr/>
        </p:nvSpPr>
        <p:spPr>
          <a:xfrm>
            <a:off x="5857875" y="5568950"/>
            <a:ext cx="595313" cy="5953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6453188" y="5624513"/>
            <a:ext cx="436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just"/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一般自我效能测试</a:t>
            </a:r>
            <a:endParaRPr lang="id-ID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72"/>
          <p:cNvSpPr txBox="1">
            <a:spLocks noChangeArrowheads="1"/>
          </p:cNvSpPr>
          <p:nvPr/>
        </p:nvSpPr>
        <p:spPr bwMode="auto">
          <a:xfrm>
            <a:off x="1854200" y="739775"/>
            <a:ext cx="436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霍兰德职业兴趣测试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  <p:bldP spid="82" grpId="0" animBg="1"/>
      <p:bldP spid="83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spect="1"/>
          </p:cNvSpPr>
          <p:nvPr/>
        </p:nvSpPr>
        <p:spPr>
          <a:xfrm>
            <a:off x="4991100" y="1022350"/>
            <a:ext cx="749300" cy="7477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5211763" y="1220788"/>
            <a:ext cx="336550" cy="271462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720725" y="1273175"/>
            <a:ext cx="10750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720725" y="1733550"/>
            <a:ext cx="107505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rgbClr val="BFBFB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13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300" y="1958975"/>
            <a:ext cx="5199063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849" t="5795"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196138" y="3076575"/>
            <a:ext cx="209550" cy="20955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6" name="文本框 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5678488" y="3519488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助力亲子巧沟通</a:t>
            </a:r>
          </a:p>
        </p:txBody>
      </p:sp>
      <p:grpSp>
        <p:nvGrpSpPr>
          <p:cNvPr id="7" name="组合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6689725" y="1762125"/>
            <a:ext cx="1157288" cy="1319213"/>
            <a:chOff x="1213104" y="2098742"/>
            <a:chExt cx="1544637" cy="1758718"/>
          </a:xfrm>
        </p:grpSpPr>
        <p:sp>
          <p:nvSpPr>
            <p:cNvPr id="8" name="Freeform 3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flipV="1">
              <a:off x="1213104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9" name="圆角矩形 23">
              <a:extLst>
                <a:ext uri="{FF2B5EF4-FFF2-40B4-BE49-F238E27FC236}"/>
              </a:extLst>
            </p:cNvPr>
            <p:cNvSpPr/>
            <p:nvPr/>
          </p:nvSpPr>
          <p:spPr>
            <a:xfrm flipV="1">
              <a:off x="1418632" y="2310381"/>
              <a:ext cx="1224691" cy="1214806"/>
            </a:xfrm>
            <a:prstGeom prst="roundRect">
              <a:avLst>
                <a:gd name="adj" fmla="val 50000"/>
              </a:avLst>
            </a:prstGeom>
            <a:solidFill>
              <a:srgbClr val="F7F2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50183" name="矩形 9"/>
            <p:cNvSpPr>
              <a:spLocks noChangeArrowheads="1"/>
            </p:cNvSpPr>
            <p:nvPr/>
          </p:nvSpPr>
          <p:spPr bwMode="auto">
            <a:xfrm>
              <a:off x="1573307" y="2185515"/>
              <a:ext cx="1000094" cy="1219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5400">
                  <a:solidFill>
                    <a:srgbClr val="7F7F7F"/>
                  </a:solidFill>
                  <a:latin typeface="Haettenschweiler"/>
                  <a:ea typeface="微软雅黑" pitchFamily="34" charset="-122"/>
                </a:rPr>
                <a:t>3</a:t>
              </a:r>
              <a:endParaRPr lang="zh-CN" altLang="en-US" sz="5400">
                <a:solidFill>
                  <a:srgbClr val="7F7F7F"/>
                </a:solidFill>
                <a:latin typeface="Haettenschweiler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216400" y="1125538"/>
            <a:ext cx="2484438" cy="617537"/>
            <a:chOff x="3221852" y="1410625"/>
            <a:chExt cx="1863207" cy="462926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3221852" y="1410625"/>
              <a:ext cx="1863207" cy="4629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882" tIns="60941" rIns="121882" bIns="60941" anchor="ctr">
              <a:normAutofit/>
            </a:bodyPr>
            <a:lstStyle/>
            <a:p>
              <a:pPr algn="r">
                <a:defRPr/>
              </a:pPr>
              <a:r>
                <a:rPr lang="zh-CN" altLang="en-US" sz="2800" b="1">
                  <a:solidFill>
                    <a:schemeClr val="bg1"/>
                  </a:solidFill>
                  <a:cs typeface="等线"/>
                </a:rPr>
                <a:t>热身活动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426626" y="1507018"/>
              <a:ext cx="366689" cy="270140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Oval 7"/>
          <p:cNvSpPr/>
          <p:nvPr/>
        </p:nvSpPr>
        <p:spPr>
          <a:xfrm>
            <a:off x="6200775" y="5059363"/>
            <a:ext cx="579438" cy="57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/>
          </a:p>
        </p:txBody>
      </p:sp>
      <p:sp>
        <p:nvSpPr>
          <p:cNvPr id="8" name="Freeform: Shape 9"/>
          <p:cNvSpPr>
            <a:spLocks/>
          </p:cNvSpPr>
          <p:nvPr/>
        </p:nvSpPr>
        <p:spPr bwMode="auto">
          <a:xfrm>
            <a:off x="6376988" y="5283200"/>
            <a:ext cx="198437" cy="153988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6338888" y="5245100"/>
            <a:ext cx="312737" cy="239713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6580188" y="5292725"/>
            <a:ext cx="28575" cy="28575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6570663" y="5418138"/>
            <a:ext cx="38100" cy="7937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6580188" y="5387975"/>
            <a:ext cx="38100" cy="11113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3" name="Freeform: Shape 14"/>
          <p:cNvSpPr>
            <a:spLocks/>
          </p:cNvSpPr>
          <p:nvPr/>
        </p:nvSpPr>
        <p:spPr bwMode="auto">
          <a:xfrm>
            <a:off x="6580188" y="5359400"/>
            <a:ext cx="38100" cy="9525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4" name="Freeform: Shape 15"/>
          <p:cNvSpPr>
            <a:spLocks/>
          </p:cNvSpPr>
          <p:nvPr/>
        </p:nvSpPr>
        <p:spPr bwMode="auto">
          <a:xfrm>
            <a:off x="6418263" y="5321300"/>
            <a:ext cx="57150" cy="38100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8442" name="Oval 17"/>
          <p:cNvSpPr>
            <a:spLocks noChangeArrowheads="1"/>
          </p:cNvSpPr>
          <p:nvPr/>
        </p:nvSpPr>
        <p:spPr bwMode="auto">
          <a:xfrm>
            <a:off x="6200775" y="3935413"/>
            <a:ext cx="579438" cy="577850"/>
          </a:xfrm>
          <a:prstGeom prst="ellipse">
            <a:avLst/>
          </a:prstGeom>
          <a:solidFill>
            <a:schemeClr val="folHlink"/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300">
              <a:solidFill>
                <a:srgbClr val="FFFFFF"/>
              </a:solidFill>
              <a:latin typeface="等线"/>
            </a:endParaRPr>
          </a:p>
        </p:txBody>
      </p:sp>
      <p:sp>
        <p:nvSpPr>
          <p:cNvPr id="16" name="Freeform: Shape 19"/>
          <p:cNvSpPr>
            <a:spLocks/>
          </p:cNvSpPr>
          <p:nvPr/>
        </p:nvSpPr>
        <p:spPr bwMode="auto">
          <a:xfrm>
            <a:off x="6342063" y="4086225"/>
            <a:ext cx="285750" cy="306388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7" name="Freeform: Shape 20"/>
          <p:cNvSpPr>
            <a:spLocks/>
          </p:cNvSpPr>
          <p:nvPr/>
        </p:nvSpPr>
        <p:spPr bwMode="auto">
          <a:xfrm>
            <a:off x="6380163" y="4124325"/>
            <a:ext cx="209550" cy="192088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8" name="Freeform: Shape 21"/>
          <p:cNvSpPr>
            <a:spLocks/>
          </p:cNvSpPr>
          <p:nvPr/>
        </p:nvSpPr>
        <p:spPr bwMode="auto">
          <a:xfrm>
            <a:off x="6492875" y="4154488"/>
            <a:ext cx="58738" cy="57150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19" name="Oval 23"/>
          <p:cNvSpPr/>
          <p:nvPr/>
        </p:nvSpPr>
        <p:spPr>
          <a:xfrm>
            <a:off x="6200775" y="2809875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/>
          </a:p>
        </p:txBody>
      </p:sp>
      <p:sp>
        <p:nvSpPr>
          <p:cNvPr id="20" name="Freeform: Shape 25"/>
          <p:cNvSpPr>
            <a:spLocks/>
          </p:cNvSpPr>
          <p:nvPr/>
        </p:nvSpPr>
        <p:spPr bwMode="auto">
          <a:xfrm>
            <a:off x="6408738" y="3028950"/>
            <a:ext cx="152400" cy="15240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21" name="Freeform: Shape 26"/>
          <p:cNvSpPr>
            <a:spLocks/>
          </p:cNvSpPr>
          <p:nvPr/>
        </p:nvSpPr>
        <p:spPr bwMode="auto">
          <a:xfrm>
            <a:off x="6446838" y="3067050"/>
            <a:ext cx="42862" cy="42863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22" name="Freeform: Shape 27"/>
          <p:cNvSpPr>
            <a:spLocks/>
          </p:cNvSpPr>
          <p:nvPr/>
        </p:nvSpPr>
        <p:spPr bwMode="auto">
          <a:xfrm>
            <a:off x="6332538" y="2962275"/>
            <a:ext cx="304800" cy="25717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2399">
              <a:latin typeface="+mn-lt"/>
              <a:ea typeface="+mn-ea"/>
              <a:cs typeface="+mn-cs"/>
            </a:endParaRPr>
          </a:p>
        </p:txBody>
      </p:sp>
      <p:sp>
        <p:nvSpPr>
          <p:cNvPr id="23" name="TextBox 33"/>
          <p:cNvSpPr txBox="1">
            <a:spLocks noChangeArrowheads="1"/>
          </p:cNvSpPr>
          <p:nvPr/>
        </p:nvSpPr>
        <p:spPr bwMode="auto">
          <a:xfrm>
            <a:off x="6775450" y="2744788"/>
            <a:ext cx="46974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1941" rIns="191941"/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等线"/>
              </a:rPr>
              <a:t>请和你周围的至少三个人相互打招呼</a:t>
            </a:r>
          </a:p>
        </p:txBody>
      </p:sp>
      <p:sp>
        <p:nvSpPr>
          <p:cNvPr id="25" name="TextBox 36"/>
          <p:cNvSpPr txBox="1">
            <a:spLocks noChangeArrowheads="1"/>
          </p:cNvSpPr>
          <p:nvPr/>
        </p:nvSpPr>
        <p:spPr bwMode="auto">
          <a:xfrm>
            <a:off x="6775450" y="3889375"/>
            <a:ext cx="46974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1941" rIns="191941"/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chemeClr val="folHlink"/>
                </a:solidFill>
                <a:latin typeface="等线"/>
              </a:rPr>
              <a:t>内容固定为：您好，我是</a:t>
            </a:r>
            <a:r>
              <a:rPr lang="en-US" altLang="zh-CN" sz="2000" b="1">
                <a:solidFill>
                  <a:schemeClr val="folHlink"/>
                </a:solidFill>
                <a:latin typeface="等线"/>
              </a:rPr>
              <a:t>…</a:t>
            </a:r>
            <a:r>
              <a:rPr lang="zh-CN" altLang="en-US" sz="2000" b="1">
                <a:solidFill>
                  <a:schemeClr val="folHlink"/>
                </a:solidFill>
                <a:latin typeface="等线"/>
              </a:rPr>
              <a:t>班</a:t>
            </a:r>
            <a:r>
              <a:rPr lang="en-US" altLang="zh-CN" sz="2000" b="1">
                <a:solidFill>
                  <a:schemeClr val="folHlink"/>
                </a:solidFill>
                <a:latin typeface="等线"/>
              </a:rPr>
              <a:t>…</a:t>
            </a:r>
            <a:r>
              <a:rPr lang="zh-CN" altLang="en-US" sz="2000" b="1">
                <a:solidFill>
                  <a:schemeClr val="folHlink"/>
                </a:solidFill>
                <a:latin typeface="等线"/>
              </a:rPr>
              <a:t>的爸爸（妈妈）</a:t>
            </a:r>
          </a:p>
          <a:p>
            <a:pPr>
              <a:lnSpc>
                <a:spcPct val="80000"/>
              </a:lnSpc>
            </a:pPr>
            <a:endParaRPr lang="zh-CN" altLang="en-US" sz="2000" b="1">
              <a:solidFill>
                <a:schemeClr val="folHlink"/>
              </a:solidFill>
              <a:latin typeface="等线"/>
            </a:endParaRPr>
          </a:p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chemeClr val="folHlink"/>
                </a:solidFill>
                <a:latin typeface="等线"/>
              </a:rPr>
              <a:t>很高兴认识你。</a:t>
            </a:r>
          </a:p>
        </p:txBody>
      </p:sp>
      <p:sp>
        <p:nvSpPr>
          <p:cNvPr id="27" name="TextBox 39"/>
          <p:cNvSpPr txBox="1">
            <a:spLocks noChangeArrowheads="1"/>
          </p:cNvSpPr>
          <p:nvPr/>
        </p:nvSpPr>
        <p:spPr bwMode="auto">
          <a:xfrm>
            <a:off x="6892925" y="5267325"/>
            <a:ext cx="46974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1941" rIns="191941"/>
          <a:lstStyle/>
          <a:p>
            <a:pPr>
              <a:lnSpc>
                <a:spcPct val="80000"/>
              </a:lnSpc>
            </a:pPr>
            <a:endParaRPr lang="zh-CN" altLang="en-US" sz="2000" b="1">
              <a:solidFill>
                <a:srgbClr val="F7C713"/>
              </a:solidFill>
              <a:latin typeface="等线"/>
            </a:endParaRPr>
          </a:p>
        </p:txBody>
      </p:sp>
      <p:pic>
        <p:nvPicPr>
          <p:cNvPr id="17429" name="Picture 28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43100"/>
            <a:ext cx="55260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6861175" y="5241925"/>
            <a:ext cx="46974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1941" rIns="191941"/>
          <a:lstStyle/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chemeClr val="folHlink"/>
                </a:solidFill>
                <a:latin typeface="等线"/>
              </a:rPr>
              <a:t>我们家孩子的优点是</a:t>
            </a:r>
            <a:r>
              <a:rPr lang="en-US" altLang="zh-CN" sz="2000" b="1">
                <a:solidFill>
                  <a:schemeClr val="folHlink"/>
                </a:solidFill>
                <a:latin typeface="等线"/>
              </a:rPr>
              <a:t>……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442" grpId="0" animBg="1"/>
      <p:bldP spid="19" grpId="0" animBg="1"/>
      <p:bldP spid="23" grpId="0"/>
      <p:bldP spid="25" grpId="0"/>
      <p:bldP spid="2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22788" y="549275"/>
            <a:ext cx="7708900" cy="377825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17475" y="549275"/>
            <a:ext cx="827088" cy="377825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141316" name="图表 8"/>
          <p:cNvGraphicFramePr>
            <a:graphicFrameLocks/>
          </p:cNvGraphicFramePr>
          <p:nvPr/>
        </p:nvGraphicFramePr>
        <p:xfrm>
          <a:off x="220663" y="1235075"/>
          <a:ext cx="7116762" cy="5214938"/>
        </p:xfrm>
        <a:graphic>
          <a:graphicData uri="http://schemas.openxmlformats.org/presentationml/2006/ole">
            <p:oleObj spid="_x0000_s141316" r:id="rId4" imgW="6517189" imgH="5212532" progId="Excel.Chart.8">
              <p:embed/>
            </p:oleObj>
          </a:graphicData>
        </a:graphic>
      </p:graphicFrame>
      <p:pic>
        <p:nvPicPr>
          <p:cNvPr id="141319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9088" y="2343150"/>
            <a:ext cx="467360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0" name="文本框 3"/>
          <p:cNvSpPr txBox="1">
            <a:spLocks noChangeArrowheads="1"/>
          </p:cNvSpPr>
          <p:nvPr/>
        </p:nvSpPr>
        <p:spPr bwMode="auto">
          <a:xfrm>
            <a:off x="6664325" y="1281113"/>
            <a:ext cx="58023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年中科院心理研究所一对一访谈结论：孩子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57.3%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  <a:sym typeface="+mn-ea"/>
              </a:rPr>
              <a:t>高考压力来源于父母！</a:t>
            </a:r>
          </a:p>
        </p:txBody>
      </p:sp>
      <p:sp>
        <p:nvSpPr>
          <p:cNvPr id="141321" name="矩形 1"/>
          <p:cNvSpPr>
            <a:spLocks noChangeArrowheads="1"/>
          </p:cNvSpPr>
          <p:nvPr/>
        </p:nvSpPr>
        <p:spPr bwMode="auto">
          <a:xfrm>
            <a:off x="5387975" y="5732463"/>
            <a:ext cx="64785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父母是孩子中高考主要压力来源</a:t>
            </a:r>
          </a:p>
        </p:txBody>
      </p:sp>
      <p:sp>
        <p:nvSpPr>
          <p:cNvPr id="11" name="文本框 10">
            <a:extLst>
              <a:ext uri="{FF2B5EF4-FFF2-40B4-BE49-F238E27FC236}"/>
            </a:extLst>
          </p:cNvPr>
          <p:cNvSpPr txBox="1"/>
          <p:nvPr/>
        </p:nvSpPr>
        <p:spPr>
          <a:xfrm>
            <a:off x="709613" y="354013"/>
            <a:ext cx="52895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为什么要成长</a:t>
            </a:r>
          </a:p>
        </p:txBody>
      </p:sp>
    </p:spTree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310188" y="684213"/>
            <a:ext cx="6927850" cy="477837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76213" y="636588"/>
            <a:ext cx="1009651" cy="477837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6666"/>
              </a:solidFill>
              <a:ea typeface="微软雅黑" panose="020B0503020204020204" pitchFamily="34" charset="-122"/>
            </a:endParaRPr>
          </a:p>
        </p:txBody>
      </p:sp>
      <p:sp>
        <p:nvSpPr>
          <p:cNvPr id="145412" name="文本框 10"/>
          <p:cNvSpPr txBox="1">
            <a:spLocks noChangeArrowheads="1"/>
          </p:cNvSpPr>
          <p:nvPr/>
        </p:nvSpPr>
        <p:spPr bwMode="auto">
          <a:xfrm>
            <a:off x="768350" y="1557338"/>
            <a:ext cx="1181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</a:rPr>
              <a:t>当你面对中高考压力时，印象中，父母哪些做法带给了你困扰和压力？</a:t>
            </a:r>
          </a:p>
        </p:txBody>
      </p:sp>
      <p:sp>
        <p:nvSpPr>
          <p:cNvPr id="143364" name="矩形 24"/>
          <p:cNvSpPr>
            <a:spLocks noChangeArrowheads="1"/>
          </p:cNvSpPr>
          <p:nvPr/>
        </p:nvSpPr>
        <p:spPr bwMode="auto">
          <a:xfrm>
            <a:off x="833438" y="465138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4400" b="1">
              <a:solidFill>
                <a:srgbClr val="333F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12188" y="2867025"/>
            <a:ext cx="34512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36550" y="2811463"/>
            <a:ext cx="9886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、家里气氛压抑，争吵不断，相互埋怨指责！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17550" y="3411538"/>
            <a:ext cx="3146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、父母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假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和谐！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79450" y="4049713"/>
            <a:ext cx="90439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、不信任自己，监视自己，拿自己和别人比较！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50838" y="5249863"/>
            <a:ext cx="684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、心声被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视，自以为是，瞎指导！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01675" y="4672013"/>
            <a:ext cx="6361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、天天盯着成绩，看不到自己的努力。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17550" y="5749925"/>
            <a:ext cx="90058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、唠叨没完，总吓唬自己，学习不好，将来如何惨！</a:t>
            </a:r>
          </a:p>
          <a:p>
            <a:pPr eaLnBrk="0" hangingPunct="0"/>
            <a:endParaRPr lang="zh-CN" altLang="en-US" sz="2400" b="1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  <p:bldP spid="15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351463" y="684213"/>
            <a:ext cx="6886575" cy="477837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76213" y="636588"/>
            <a:ext cx="1009651" cy="477837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6666"/>
              </a:solidFill>
              <a:ea typeface="微软雅黑" panose="020B0503020204020204" pitchFamily="34" charset="-122"/>
            </a:endParaRPr>
          </a:p>
        </p:txBody>
      </p:sp>
      <p:sp>
        <p:nvSpPr>
          <p:cNvPr id="143364" name="文本框 10"/>
          <p:cNvSpPr txBox="1">
            <a:spLocks noChangeArrowheads="1"/>
          </p:cNvSpPr>
          <p:nvPr/>
        </p:nvSpPr>
        <p:spPr bwMode="auto">
          <a:xfrm>
            <a:off x="504825" y="1727200"/>
            <a:ext cx="11164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</a:rPr>
              <a:t>当你面对中高考压力时，印象中，父母哪些做法给了你支持和力量？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47725" y="3509963"/>
            <a:ext cx="7069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、尊重我的想法和安排，特别相信我！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47725" y="2884488"/>
            <a:ext cx="51927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、父母情绪愉悦，关系融洽！</a:t>
            </a:r>
          </a:p>
        </p:txBody>
      </p:sp>
      <p:sp>
        <p:nvSpPr>
          <p:cNvPr id="145414" name="矩形 24"/>
          <p:cNvSpPr>
            <a:spLocks noChangeArrowheads="1"/>
          </p:cNvSpPr>
          <p:nvPr/>
        </p:nvSpPr>
        <p:spPr bwMode="auto">
          <a:xfrm>
            <a:off x="925513" y="555625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4400" b="1">
              <a:solidFill>
                <a:srgbClr val="333F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31850" y="4102100"/>
            <a:ext cx="7100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、成绩不理想时及时鼓励、理解和帮助！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30200" y="4691063"/>
            <a:ext cx="9886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、父母能认错，肯学习，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真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改变！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31850" y="5275263"/>
            <a:ext cx="79708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、每次回家都会和父母一起做一些有意义的事情！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31850" y="5959475"/>
            <a:ext cx="9118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、父母和我聊国家大事、家庭琐事，我参与家庭重要决策！</a:t>
            </a:r>
          </a:p>
          <a:p>
            <a:pPr eaLnBrk="0" hangingPunct="0"/>
            <a:endParaRPr lang="zh-CN" altLang="en-US" sz="2400" b="1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/>
      <p:bldP spid="14" grpId="0"/>
      <p:bldP spid="16" grpId="0"/>
      <p:bldP spid="26" grpId="0"/>
      <p:bldP spid="27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079875" y="1989138"/>
            <a:ext cx="3887788" cy="3887787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168775" y="2076450"/>
            <a:ext cx="3709988" cy="3711575"/>
            <a:chOff x="3047429" y="1323744"/>
            <a:chExt cx="2783847" cy="2783844"/>
          </a:xfrm>
        </p:grpSpPr>
        <p:sp>
          <p:nvSpPr>
            <p:cNvPr id="7" name="椭圆 11"/>
            <p:cNvSpPr/>
            <p:nvPr/>
          </p:nvSpPr>
          <p:spPr>
            <a:xfrm rot="2700000">
              <a:off x="3861865" y="1324092"/>
              <a:ext cx="1153783" cy="1153087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800"/>
                </a:spcAft>
                <a:defRPr/>
              </a:pPr>
              <a:endParaRPr lang="zh-CN" altLang="en-US" sz="1866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11"/>
            <p:cNvSpPr/>
            <p:nvPr/>
          </p:nvSpPr>
          <p:spPr>
            <a:xfrm rot="2700000" flipH="1">
              <a:off x="4678189" y="2139370"/>
              <a:ext cx="1153087" cy="115259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800"/>
                </a:spcAft>
                <a:defRPr/>
              </a:pPr>
              <a:endParaRPr lang="zh-CN" altLang="en-US" sz="1866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11"/>
            <p:cNvSpPr/>
            <p:nvPr/>
          </p:nvSpPr>
          <p:spPr>
            <a:xfrm rot="2700000" flipV="1">
              <a:off x="3047429" y="2139370"/>
              <a:ext cx="1153087" cy="1152592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800"/>
                </a:spcAft>
                <a:defRPr/>
              </a:pPr>
              <a:endParaRPr lang="zh-CN" altLang="en-US" sz="1866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11"/>
            <p:cNvSpPr/>
            <p:nvPr/>
          </p:nvSpPr>
          <p:spPr>
            <a:xfrm rot="2700000" flipH="1" flipV="1">
              <a:off x="3863056" y="2955344"/>
              <a:ext cx="1152592" cy="1151895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800"/>
                </a:spcAft>
                <a:defRPr/>
              </a:pPr>
              <a:endParaRPr lang="zh-CN" altLang="en-US" sz="1866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" name="标题层"/>
          <p:cNvSpPr txBox="1"/>
          <p:nvPr/>
        </p:nvSpPr>
        <p:spPr bwMode="auto">
          <a:xfrm>
            <a:off x="4525963" y="2608263"/>
            <a:ext cx="822325" cy="58420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199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3199" kern="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6699250" y="2565400"/>
            <a:ext cx="822325" cy="58420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199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3199" kern="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3" name="标题层"/>
          <p:cNvSpPr txBox="1"/>
          <p:nvPr/>
        </p:nvSpPr>
        <p:spPr bwMode="auto">
          <a:xfrm>
            <a:off x="6672263" y="4629150"/>
            <a:ext cx="822325" cy="58420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199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3199" kern="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4" name="标题层"/>
          <p:cNvSpPr txBox="1"/>
          <p:nvPr/>
        </p:nvSpPr>
        <p:spPr bwMode="auto">
          <a:xfrm>
            <a:off x="4505325" y="4676775"/>
            <a:ext cx="822325" cy="58420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199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3199" kern="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3695700" y="2894013"/>
            <a:ext cx="828675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sysDash"/>
            <a:round/>
            <a:headEnd type="oval" w="med" len="med"/>
            <a:tailEnd type="oval" w="med" len="med"/>
          </a:ln>
        </p:spPr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17563" y="2613025"/>
            <a:ext cx="2686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/>
              <a:t>你以为我愿意管你啊？</a:t>
            </a:r>
          </a:p>
          <a:p>
            <a:pPr marL="342900" indent="-342900"/>
            <a:r>
              <a:rPr lang="zh-CN" altLang="en-US"/>
              <a:t>不管你了，你爱咋地咋地吧，你别后悔！</a:t>
            </a: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7521575" y="2894013"/>
            <a:ext cx="828675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sysDash"/>
            <a:round/>
            <a:headEnd type="oval" w="med" len="med"/>
            <a:tailEnd type="oval" w="med" len="med"/>
          </a:ln>
        </p:spPr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96300" y="2613025"/>
            <a:ext cx="26860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/>
              <a:t>我为了谁呀？不都为了你吗？ </a:t>
            </a:r>
          </a:p>
        </p:txBody>
      </p: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7521575" y="4983163"/>
            <a:ext cx="828675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sysDash"/>
            <a:round/>
            <a:headEnd type="oval" w="med" len="med"/>
            <a:tailEnd type="oval" w="med" len="med"/>
          </a:ln>
        </p:spPr>
      </p:cxnSp>
      <p:sp>
        <p:nvSpPr>
          <p:cNvPr id="102412" name="矩形 19"/>
          <p:cNvSpPr>
            <a:spLocks noChangeArrowheads="1"/>
          </p:cNvSpPr>
          <p:nvPr/>
        </p:nvSpPr>
        <p:spPr bwMode="auto">
          <a:xfrm>
            <a:off x="8496300" y="4362450"/>
            <a:ext cx="26860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ts val="1600"/>
              </a:lnSpc>
            </a:pPr>
            <a:r>
              <a:rPr lang="zh-CN" altLang="en-US"/>
              <a:t>你怎么这么不懂事，你应该把心思全都放在学习上，别的什么都不要想。</a:t>
            </a: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3695700" y="4983163"/>
            <a:ext cx="828675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sysDash"/>
            <a:round/>
            <a:headEnd type="oval" w="med" len="med"/>
            <a:tailEnd type="oval" w="med" len="med"/>
          </a:ln>
        </p:spPr>
      </p:cxnSp>
      <p:sp>
        <p:nvSpPr>
          <p:cNvPr id="102414" name="矩形 21"/>
          <p:cNvSpPr>
            <a:spLocks noChangeArrowheads="1"/>
          </p:cNvSpPr>
          <p:nvPr/>
        </p:nvSpPr>
        <p:spPr bwMode="auto">
          <a:xfrm>
            <a:off x="817563" y="4727575"/>
            <a:ext cx="26860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ts val="1600"/>
              </a:lnSpc>
            </a:pPr>
            <a:r>
              <a:rPr lang="zh-CN" altLang="en-US"/>
              <a:t>跟你说啥也不听，现在后悔了吧？</a:t>
            </a:r>
          </a:p>
        </p:txBody>
      </p:sp>
      <p:sp>
        <p:nvSpPr>
          <p:cNvPr id="147471" name="Rectangle 20"/>
          <p:cNvSpPr>
            <a:spLocks noChangeArrowheads="1"/>
          </p:cNvSpPr>
          <p:nvPr/>
        </p:nvSpPr>
        <p:spPr bwMode="auto">
          <a:xfrm>
            <a:off x="4356100" y="3965575"/>
            <a:ext cx="3448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/>
              <a:t>亲子冲突时，父母常说的一句话 </a:t>
            </a:r>
          </a:p>
        </p:txBody>
      </p:sp>
      <p:sp>
        <p:nvSpPr>
          <p:cNvPr id="147472" name="Text Box 21"/>
          <p:cNvSpPr txBox="1">
            <a:spLocks noChangeArrowheads="1"/>
          </p:cNvSpPr>
          <p:nvPr/>
        </p:nvSpPr>
        <p:spPr bwMode="auto">
          <a:xfrm>
            <a:off x="3867150" y="1149350"/>
            <a:ext cx="368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亲子冲突时，父母常说的一句话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8" grpId="0"/>
      <p:bldP spid="102412" grpId="0"/>
      <p:bldP spid="1024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3563938" y="1658938"/>
            <a:ext cx="7424737" cy="749300"/>
          </a:xfrm>
          <a:prstGeom prst="rect">
            <a:avLst/>
          </a:prstGeom>
          <a:solidFill>
            <a:schemeClr val="accent2">
              <a:lumMod val="95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3492500" y="1803400"/>
            <a:ext cx="574675" cy="461963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defTabSz="913859">
              <a:defRPr/>
            </a:pPr>
            <a:endParaRPr lang="zh-CN" altLang="en-US" sz="1733" dirty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1163638" y="1658938"/>
            <a:ext cx="2446337" cy="7493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1388" tIns="45694" rIns="91388" bIns="45694"/>
          <a:lstStyle/>
          <a:p>
            <a:pPr defTabSz="913859">
              <a:defRPr/>
            </a:pPr>
            <a:endParaRPr lang="zh-CN" altLang="en-US" sz="1733" dirty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3563938" y="2778125"/>
            <a:ext cx="7424737" cy="749300"/>
          </a:xfrm>
          <a:prstGeom prst="rect">
            <a:avLst/>
          </a:prstGeom>
          <a:solidFill>
            <a:schemeClr val="accent2">
              <a:lumMod val="95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3492500" y="2922588"/>
            <a:ext cx="574675" cy="461962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defTabSz="913859">
              <a:defRPr/>
            </a:pPr>
            <a:endParaRPr lang="zh-CN" altLang="en-US" sz="1733" dirty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163638" y="2778125"/>
            <a:ext cx="2446337" cy="7493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563938" y="3929063"/>
            <a:ext cx="7424737" cy="749300"/>
          </a:xfrm>
          <a:prstGeom prst="rect">
            <a:avLst/>
          </a:prstGeom>
          <a:solidFill>
            <a:schemeClr val="accent2">
              <a:lumMod val="95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3492500" y="4073525"/>
            <a:ext cx="574675" cy="461963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defTabSz="913859">
              <a:defRPr/>
            </a:pPr>
            <a:endParaRPr lang="zh-CN" altLang="en-US" sz="1733" dirty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163638" y="3929063"/>
            <a:ext cx="2446337" cy="7493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3603625" y="5141913"/>
            <a:ext cx="7424738" cy="749300"/>
          </a:xfrm>
          <a:prstGeom prst="rect">
            <a:avLst/>
          </a:prstGeom>
          <a:solidFill>
            <a:schemeClr val="accent2">
              <a:lumMod val="95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492500" y="5272088"/>
            <a:ext cx="574675" cy="460375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388" tIns="45694" rIns="91388" bIns="45694"/>
          <a:lstStyle/>
          <a:p>
            <a:pPr defTabSz="913859">
              <a:defRPr/>
            </a:pPr>
            <a:endParaRPr lang="zh-CN" altLang="en-US" sz="1733" dirty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63638" y="5127625"/>
            <a:ext cx="2446337" cy="74930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1388" tIns="45694" rIns="91388" bIns="4569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54163" y="1819275"/>
            <a:ext cx="16716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248150" y="1868488"/>
            <a:ext cx="6403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zh-CN" altLang="en-US" b="1">
                <a:ea typeface="微软雅黑" pitchFamily="34" charset="-122"/>
                <a:sym typeface="微软雅黑" pitchFamily="34" charset="-122"/>
              </a:rPr>
              <a:t>沟通时有道理不重要，收到才重要、</a:t>
            </a:r>
            <a:endParaRPr lang="zh-CN" altLang="en-US" b="1"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54163" y="2922588"/>
            <a:ext cx="16716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4163" y="4073525"/>
            <a:ext cx="16716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endParaRPr lang="zh-CN" alt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432300" y="4152900"/>
            <a:ext cx="6405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zh-CN" altLang="en-US" b="1"/>
              <a:t>先处理情绪再处理事情。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554163" y="5270500"/>
            <a:ext cx="16716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24338" y="5359400"/>
            <a:ext cx="6405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8" tIns="45694" rIns="91388" bIns="45694">
            <a:spAutoFit/>
          </a:bodyPr>
          <a:lstStyle/>
          <a:p>
            <a:r>
              <a:rPr lang="zh-CN" altLang="en-US" b="1">
                <a:ea typeface="微软雅黑" pitchFamily="34" charset="-122"/>
                <a:sym typeface="微软雅黑" pitchFamily="34" charset="-122"/>
              </a:rPr>
              <a:t>沟通的效果由双方决定，自己可以改变沟通模式。</a:t>
            </a:r>
            <a:endParaRPr lang="zh-CN" altLang="en-US" b="1">
              <a:ea typeface="微软雅黑" pitchFamily="34" charset="-122"/>
            </a:endParaRPr>
          </a:p>
        </p:txBody>
      </p:sp>
      <p:sp>
        <p:nvSpPr>
          <p:cNvPr id="149524" name="Rectangle 22"/>
          <p:cNvSpPr>
            <a:spLocks noChangeArrowheads="1"/>
          </p:cNvSpPr>
          <p:nvPr/>
        </p:nvSpPr>
        <p:spPr bwMode="auto">
          <a:xfrm>
            <a:off x="4506913" y="2952750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重点放在情感和关系表达。</a:t>
            </a:r>
            <a:endParaRPr lang="zh-CN" altLang="en-US">
              <a:solidFill>
                <a:srgbClr val="FFFFFF"/>
              </a:solidFill>
            </a:endParaRPr>
          </a:p>
          <a:p>
            <a:endParaRPr lang="zh-CN" altLang="en-US">
              <a:solidFill>
                <a:srgbClr val="7F7F7F"/>
              </a:solidFill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36600"/>
            <a:ext cx="173038" cy="446088"/>
          </a:xfrm>
          <a:prstGeom prst="rect">
            <a:avLst/>
          </a:prstGeom>
          <a:solidFill>
            <a:srgbClr val="1CA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48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8000" y="4327525"/>
            <a:ext cx="1962150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113852" eaLnBrk="0" fontAlgn="auto" hangingPunct="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282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719138"/>
            <a:ext cx="827088" cy="463550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38838" y="719138"/>
            <a:ext cx="6221412" cy="471487"/>
          </a:xfrm>
          <a:prstGeom prst="rect">
            <a:avLst/>
          </a:prstGeom>
          <a:solidFill>
            <a:srgbClr val="00666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/>
            </a:extLst>
          </p:cNvPr>
          <p:cNvSpPr txBox="1"/>
          <p:nvPr/>
        </p:nvSpPr>
        <p:spPr>
          <a:xfrm>
            <a:off x="804863" y="584200"/>
            <a:ext cx="52895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和孩子沟通四步骤</a:t>
            </a:r>
          </a:p>
        </p:txBody>
      </p: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5202238" y="1489075"/>
            <a:ext cx="6575425" cy="1123950"/>
            <a:chOff x="2473094" y="1421545"/>
            <a:chExt cx="8733025" cy="1284249"/>
          </a:xfrm>
        </p:grpSpPr>
        <p:sp>
          <p:nvSpPr>
            <p:cNvPr id="16" name="Oval 65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555002"/>
              <a:ext cx="7632700" cy="150792"/>
            </a:xfrm>
            <a:prstGeom prst="ellipse">
              <a:avLst/>
            </a:prstGeom>
            <a:gradFill rotWithShape="1">
              <a:gsLst>
                <a:gs pos="90000">
                  <a:srgbClr val="656565">
                    <a:alpha val="37000"/>
                  </a:srgb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48" kern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1593" name="Group 4"/>
            <p:cNvGrpSpPr>
              <a:grpSpLocks/>
            </p:cNvGrpSpPr>
            <p:nvPr/>
          </p:nvGrpSpPr>
          <p:grpSpPr bwMode="auto">
            <a:xfrm>
              <a:off x="2473094" y="1421545"/>
              <a:ext cx="8733025" cy="1143269"/>
              <a:chOff x="2473094" y="1421545"/>
              <a:chExt cx="8733025" cy="1143269"/>
            </a:xfrm>
          </p:grpSpPr>
          <p:sp>
            <p:nvSpPr>
              <p:cNvPr id="19" name="矩形 29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3305914" y="1421545"/>
                <a:ext cx="7900205" cy="114276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48" kern="0" dirty="0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1595" name="Group 30"/>
              <p:cNvGrpSpPr>
                <a:grpSpLocks/>
              </p:cNvGrpSpPr>
              <p:nvPr/>
            </p:nvGrpSpPr>
            <p:grpSpPr bwMode="auto">
              <a:xfrm>
                <a:off x="2473094" y="1876252"/>
                <a:ext cx="465138" cy="435769"/>
                <a:chOff x="5368132" y="3540125"/>
                <a:chExt cx="465138" cy="435769"/>
              </a:xfrm>
            </p:grpSpPr>
            <p:sp>
              <p:nvSpPr>
                <p:cNvPr id="21" name="AutoShape 110">
                  <a:extLst>
                    <a:ext uri="{FF2B5EF4-FFF2-40B4-BE49-F238E27FC236}"/>
                  </a:extLst>
                </p:cNvPr>
                <p:cNvSpPr/>
                <p:nvPr/>
              </p:nvSpPr>
              <p:spPr bwMode="auto">
                <a:xfrm>
                  <a:off x="5427167" y="3598755"/>
                  <a:ext cx="347887" cy="2321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17440" tIns="17440" rIns="17440" bIns="17440" anchor="ctr"/>
                <a:lstStyle/>
                <a:p>
                  <a:pPr algn="ctr" defTabSz="209283" hangingPunct="0">
                    <a:defRPr/>
                  </a:pPr>
                  <a:endParaRPr lang="en-US" sz="1373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cs typeface="+mn-cs"/>
                    <a:sym typeface="Gill Sans" charset="0"/>
                  </a:endParaRPr>
                </a:p>
              </p:txBody>
            </p:sp>
            <p:sp>
              <p:nvSpPr>
                <p:cNvPr id="22" name="AutoShape 111">
                  <a:extLst>
                    <a:ext uri="{FF2B5EF4-FFF2-40B4-BE49-F238E27FC236}"/>
                  </a:extLst>
                </p:cNvPr>
                <p:cNvSpPr/>
                <p:nvPr/>
              </p:nvSpPr>
              <p:spPr bwMode="auto">
                <a:xfrm>
                  <a:off x="5368132" y="3540710"/>
                  <a:ext cx="465957" cy="4353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17440" tIns="17440" rIns="17440" bIns="17440" anchor="ctr"/>
                <a:lstStyle/>
                <a:p>
                  <a:pPr algn="ctr" defTabSz="209283" hangingPunct="0">
                    <a:defRPr/>
                  </a:pPr>
                  <a:endParaRPr lang="en-US" sz="1373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cs typeface="+mn-cs"/>
                    <a:sym typeface="Gill Sans" charset="0"/>
                  </a:endParaRPr>
                </a:p>
              </p:txBody>
            </p:sp>
          </p:grpSp>
        </p:grp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943600" y="1658938"/>
            <a:ext cx="5153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第一步：描述客观事实</a:t>
            </a:r>
          </a:p>
        </p:txBody>
      </p:sp>
      <p:sp>
        <p:nvSpPr>
          <p:cNvPr id="24" name="矩形 29">
            <a:extLst>
              <a:ext uri="{FF2B5EF4-FFF2-40B4-BE49-F238E27FC236}"/>
            </a:extLst>
          </p:cNvPr>
          <p:cNvSpPr/>
          <p:nvPr/>
        </p:nvSpPr>
        <p:spPr bwMode="auto">
          <a:xfrm>
            <a:off x="5830888" y="2986088"/>
            <a:ext cx="6003925" cy="9683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48" kern="0" dirty="0">
              <a:solidFill>
                <a:sysClr val="window" lastClr="FFFFFF"/>
              </a:solidFill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938838" y="3162300"/>
            <a:ext cx="4968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第二步：彼此的感受是什么</a:t>
            </a:r>
          </a:p>
        </p:txBody>
      </p:sp>
      <p:grpSp>
        <p:nvGrpSpPr>
          <p:cNvPr id="26" name="Group 17"/>
          <p:cNvGrpSpPr>
            <a:grpSpLocks/>
          </p:cNvGrpSpPr>
          <p:nvPr/>
        </p:nvGrpSpPr>
        <p:grpSpPr bwMode="auto">
          <a:xfrm>
            <a:off x="4792663" y="4452938"/>
            <a:ext cx="7454900" cy="920750"/>
            <a:chOff x="2473094" y="1671488"/>
            <a:chExt cx="7655156" cy="1152368"/>
          </a:xfrm>
        </p:grpSpPr>
        <p:sp>
          <p:nvSpPr>
            <p:cNvPr id="27" name="Oval 65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2495550" y="2555002"/>
              <a:ext cx="7632700" cy="150792"/>
            </a:xfrm>
            <a:prstGeom prst="ellipse">
              <a:avLst/>
            </a:prstGeom>
            <a:gradFill rotWithShape="1">
              <a:gsLst>
                <a:gs pos="90000">
                  <a:srgbClr val="656565">
                    <a:alpha val="37000"/>
                  </a:srgb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48" kern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1585" name="Group 4"/>
            <p:cNvGrpSpPr>
              <a:grpSpLocks/>
            </p:cNvGrpSpPr>
            <p:nvPr/>
          </p:nvGrpSpPr>
          <p:grpSpPr bwMode="auto">
            <a:xfrm>
              <a:off x="2473094" y="1671488"/>
              <a:ext cx="7230357" cy="1152368"/>
              <a:chOff x="2473094" y="1671488"/>
              <a:chExt cx="7230357" cy="1152368"/>
            </a:xfrm>
          </p:grpSpPr>
          <p:sp>
            <p:nvSpPr>
              <p:cNvPr id="29" name="矩形 29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3513126" y="1671488"/>
                <a:ext cx="6189656" cy="115236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48" kern="0" dirty="0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1587" name="Group 30"/>
              <p:cNvGrpSpPr>
                <a:grpSpLocks/>
              </p:cNvGrpSpPr>
              <p:nvPr/>
            </p:nvGrpSpPr>
            <p:grpSpPr bwMode="auto">
              <a:xfrm>
                <a:off x="2473094" y="1876252"/>
                <a:ext cx="465138" cy="435769"/>
                <a:chOff x="5368132" y="3540125"/>
                <a:chExt cx="465138" cy="435769"/>
              </a:xfrm>
            </p:grpSpPr>
            <p:sp>
              <p:nvSpPr>
                <p:cNvPr id="31" name="AutoShape 110">
                  <a:extLst>
                    <a:ext uri="{FF2B5EF4-FFF2-40B4-BE49-F238E27FC236}"/>
                  </a:extLst>
                </p:cNvPr>
                <p:cNvSpPr/>
                <p:nvPr/>
              </p:nvSpPr>
              <p:spPr bwMode="auto">
                <a:xfrm>
                  <a:off x="5426817" y="3597624"/>
                  <a:ext cx="347220" cy="23246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17440" tIns="17440" rIns="17440" bIns="17440" anchor="ctr"/>
                <a:lstStyle/>
                <a:p>
                  <a:pPr algn="ctr" defTabSz="209283" hangingPunct="0">
                    <a:defRPr/>
                  </a:pPr>
                  <a:endParaRPr lang="en-US" sz="1373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cs typeface="+mn-cs"/>
                    <a:sym typeface="Gill Sans" charset="0"/>
                  </a:endParaRPr>
                </a:p>
              </p:txBody>
            </p:sp>
            <p:sp>
              <p:nvSpPr>
                <p:cNvPr id="32" name="AutoShape 111">
                  <a:extLst>
                    <a:ext uri="{FF2B5EF4-FFF2-40B4-BE49-F238E27FC236}"/>
                  </a:extLst>
                </p:cNvPr>
                <p:cNvSpPr/>
                <p:nvPr/>
              </p:nvSpPr>
              <p:spPr bwMode="auto">
                <a:xfrm>
                  <a:off x="5368132" y="3540005"/>
                  <a:ext cx="464591" cy="43511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17440" tIns="17440" rIns="17440" bIns="17440" anchor="ctr"/>
                <a:lstStyle/>
                <a:p>
                  <a:pPr algn="ctr" defTabSz="209283" hangingPunct="0">
                    <a:defRPr/>
                  </a:pPr>
                  <a:endParaRPr lang="en-US" sz="1373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cs typeface="+mn-cs"/>
                    <a:sym typeface="Gill Sans" charset="0"/>
                  </a:endParaRPr>
                </a:p>
              </p:txBody>
            </p:sp>
          </p:grp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843588" y="4633913"/>
            <a:ext cx="4829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第三步：我的想法或建议</a:t>
            </a:r>
          </a:p>
        </p:txBody>
      </p:sp>
      <p:sp>
        <p:nvSpPr>
          <p:cNvPr id="34" name="矩形 29">
            <a:extLst>
              <a:ext uri="{FF2B5EF4-FFF2-40B4-BE49-F238E27FC236}"/>
            </a:extLst>
          </p:cNvPr>
          <p:cNvSpPr/>
          <p:nvPr/>
        </p:nvSpPr>
        <p:spPr bwMode="auto">
          <a:xfrm>
            <a:off x="5768975" y="5727700"/>
            <a:ext cx="5994400" cy="9207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48" kern="0" dirty="0">
              <a:solidFill>
                <a:sysClr val="window" lastClr="FFFFFF"/>
              </a:solidFill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826125" y="5943600"/>
            <a:ext cx="59372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第四步：询问对方想法 达成协议</a:t>
            </a:r>
          </a:p>
        </p:txBody>
      </p:sp>
      <p:sp>
        <p:nvSpPr>
          <p:cNvPr id="151566" name="矩形 2"/>
          <p:cNvSpPr>
            <a:spLocks noChangeArrowheads="1"/>
          </p:cNvSpPr>
          <p:nvPr/>
        </p:nvSpPr>
        <p:spPr bwMode="auto">
          <a:xfrm>
            <a:off x="357188" y="2052638"/>
            <a:ext cx="4999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rgbClr val="262626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     </a:t>
            </a:r>
            <a:endParaRPr lang="zh-CN" altLang="en-US" sz="2000">
              <a:latin typeface="Calibri" pitchFamily="34" charset="0"/>
              <a:ea typeface="宋体" charset="-122"/>
            </a:endParaRPr>
          </a:p>
        </p:txBody>
      </p:sp>
      <p:grpSp>
        <p:nvGrpSpPr>
          <p:cNvPr id="4" name="组合 74"/>
          <p:cNvGrpSpPr>
            <a:grpSpLocks noChangeAspect="1"/>
          </p:cNvGrpSpPr>
          <p:nvPr/>
        </p:nvGrpSpPr>
        <p:grpSpPr>
          <a:xfrm>
            <a:off x="3482385" y="5104869"/>
            <a:ext cx="649890" cy="5565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76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882" tIns="60941" rIns="121882" bIns="6094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66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882" tIns="60941" rIns="121882" bIns="6094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66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64"/>
          <p:cNvGrpSpPr>
            <a:grpSpLocks/>
          </p:cNvGrpSpPr>
          <p:nvPr/>
        </p:nvGrpSpPr>
        <p:grpSpPr bwMode="auto">
          <a:xfrm>
            <a:off x="2949575" y="4157663"/>
            <a:ext cx="1162050" cy="1162050"/>
            <a:chOff x="819328" y="1120779"/>
            <a:chExt cx="1127886" cy="1127885"/>
          </a:xfrm>
        </p:grpSpPr>
        <p:sp>
          <p:nvSpPr>
            <p:cNvPr id="66" name="Oval 1"/>
            <p:cNvSpPr/>
            <p:nvPr/>
          </p:nvSpPr>
          <p:spPr bwMode="auto">
            <a:xfrm>
              <a:off x="819328" y="1120779"/>
              <a:ext cx="1127886" cy="1127885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1594000" scaled="0"/>
            </a:gradFill>
            <a:ln w="19050" cap="flat" cmpd="sng" algn="ctr">
              <a:solidFill>
                <a:schemeClr val="accent4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67" name="Oval 1"/>
            <p:cNvSpPr/>
            <p:nvPr/>
          </p:nvSpPr>
          <p:spPr bwMode="auto">
            <a:xfrm>
              <a:off x="899451" y="1200902"/>
              <a:ext cx="967640" cy="967639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5" name="组合 61"/>
          <p:cNvGrpSpPr>
            <a:grpSpLocks/>
          </p:cNvGrpSpPr>
          <p:nvPr/>
        </p:nvGrpSpPr>
        <p:grpSpPr bwMode="auto">
          <a:xfrm>
            <a:off x="2965450" y="2832100"/>
            <a:ext cx="1162050" cy="1162050"/>
            <a:chOff x="819328" y="1120779"/>
            <a:chExt cx="1127886" cy="1127885"/>
          </a:xfrm>
        </p:grpSpPr>
        <p:sp>
          <p:nvSpPr>
            <p:cNvPr id="6" name="Oval 1"/>
            <p:cNvSpPr/>
            <p:nvPr/>
          </p:nvSpPr>
          <p:spPr bwMode="auto">
            <a:xfrm>
              <a:off x="819328" y="1120779"/>
              <a:ext cx="1127886" cy="1127885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1594000" scaled="0"/>
            </a:gradFill>
            <a:ln w="19050" cap="flat" cmpd="sng" algn="ctr">
              <a:solidFill>
                <a:schemeClr val="accent3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8" name="Oval 1"/>
            <p:cNvSpPr/>
            <p:nvPr/>
          </p:nvSpPr>
          <p:spPr bwMode="auto">
            <a:xfrm>
              <a:off x="899451" y="1200902"/>
              <a:ext cx="967640" cy="96763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3" name="组合 40"/>
          <p:cNvGrpSpPr/>
          <p:nvPr/>
        </p:nvGrpSpPr>
        <p:grpSpPr>
          <a:xfrm>
            <a:off x="2933169" y="1855912"/>
            <a:ext cx="1024323" cy="323128"/>
            <a:chOff x="4030890" y="1333596"/>
            <a:chExt cx="768479" cy="242347"/>
          </a:xfrm>
          <a:solidFill>
            <a:schemeClr val="accent6"/>
          </a:solidFill>
        </p:grpSpPr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065711" y="1333596"/>
              <a:ext cx="733658" cy="230912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882" tIns="60941" rIns="121882" bIns="6094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66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文本框 30"/>
            <p:cNvSpPr txBox="1"/>
            <p:nvPr/>
          </p:nvSpPr>
          <p:spPr>
            <a:xfrm>
              <a:off x="4030890" y="1337534"/>
              <a:ext cx="294841" cy="2384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lIns="91412" tIns="45706" rIns="91412" bIns="45706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6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1466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2" name="Freeform 910"/>
          <p:cNvSpPr>
            <a:spLocks/>
          </p:cNvSpPr>
          <p:nvPr/>
        </p:nvSpPr>
        <p:spPr bwMode="auto">
          <a:xfrm>
            <a:off x="2619375" y="2527300"/>
            <a:ext cx="722313" cy="72866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12" tIns="45706" rIns="91412" bIns="4570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66"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61"/>
          <p:cNvGrpSpPr>
            <a:grpSpLocks/>
          </p:cNvGrpSpPr>
          <p:nvPr/>
        </p:nvGrpSpPr>
        <p:grpSpPr bwMode="auto">
          <a:xfrm>
            <a:off x="2919413" y="1482725"/>
            <a:ext cx="1162050" cy="1162050"/>
            <a:chOff x="819328" y="1120779"/>
            <a:chExt cx="1127886" cy="1127885"/>
          </a:xfrm>
        </p:grpSpPr>
        <p:sp>
          <p:nvSpPr>
            <p:cNvPr id="12" name="Oval 1"/>
            <p:cNvSpPr/>
            <p:nvPr/>
          </p:nvSpPr>
          <p:spPr bwMode="auto">
            <a:xfrm>
              <a:off x="819328" y="1120779"/>
              <a:ext cx="1127886" cy="1127885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1594000" scaled="0"/>
            </a:gradFill>
            <a:ln w="19050" cap="flat" cmpd="sng" algn="ctr">
              <a:solidFill>
                <a:schemeClr val="accent3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17" name="Oval 1"/>
            <p:cNvSpPr/>
            <p:nvPr/>
          </p:nvSpPr>
          <p:spPr bwMode="auto">
            <a:xfrm>
              <a:off x="899451" y="1200902"/>
              <a:ext cx="967640" cy="96763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8" name="组合 61"/>
          <p:cNvGrpSpPr>
            <a:grpSpLocks/>
          </p:cNvGrpSpPr>
          <p:nvPr/>
        </p:nvGrpSpPr>
        <p:grpSpPr bwMode="auto">
          <a:xfrm>
            <a:off x="2965450" y="5484813"/>
            <a:ext cx="1162050" cy="1162050"/>
            <a:chOff x="819328" y="1120779"/>
            <a:chExt cx="1127886" cy="1127885"/>
          </a:xfrm>
        </p:grpSpPr>
        <p:sp>
          <p:nvSpPr>
            <p:cNvPr id="63" name="Oval 1"/>
            <p:cNvSpPr/>
            <p:nvPr/>
          </p:nvSpPr>
          <p:spPr bwMode="auto">
            <a:xfrm>
              <a:off x="819328" y="1120779"/>
              <a:ext cx="1127886" cy="1127885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1594000" scaled="0"/>
            </a:gradFill>
            <a:ln w="19050" cap="flat" cmpd="sng" algn="ctr">
              <a:solidFill>
                <a:schemeClr val="accent3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64" name="Oval 1"/>
            <p:cNvSpPr/>
            <p:nvPr/>
          </p:nvSpPr>
          <p:spPr bwMode="auto">
            <a:xfrm>
              <a:off x="899451" y="1200902"/>
              <a:ext cx="967640" cy="96763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880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333" kern="0">
                <a:latin typeface="Open Sans"/>
                <a:ea typeface="MS PGothic" pitchFamily="34" charset="-128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/>
      <p:bldP spid="33" grpId="0"/>
      <p:bldP spid="34" grpId="0" animBg="1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作者QQ：598969553            _3"/>
          <p:cNvSpPr/>
          <p:nvPr/>
        </p:nvSpPr>
        <p:spPr>
          <a:xfrm>
            <a:off x="5054600" y="4130675"/>
            <a:ext cx="1219200" cy="121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5" name="原创作者QQ：598969553            _4"/>
          <p:cNvSpPr/>
          <p:nvPr/>
        </p:nvSpPr>
        <p:spPr>
          <a:xfrm>
            <a:off x="5691188" y="2554288"/>
            <a:ext cx="1219200" cy="121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6" name="原创作者QQ：598969553            _5"/>
          <p:cNvSpPr/>
          <p:nvPr/>
        </p:nvSpPr>
        <p:spPr>
          <a:xfrm>
            <a:off x="7416800" y="1771650"/>
            <a:ext cx="1219200" cy="121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7" name="原创作者QQ：598969553            _6"/>
          <p:cNvSpPr/>
          <p:nvPr/>
        </p:nvSpPr>
        <p:spPr>
          <a:xfrm>
            <a:off x="9140825" y="2554288"/>
            <a:ext cx="1219200" cy="121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8" name="原创作者QQ：598969553            _7"/>
          <p:cNvSpPr/>
          <p:nvPr/>
        </p:nvSpPr>
        <p:spPr>
          <a:xfrm>
            <a:off x="9798050" y="4130675"/>
            <a:ext cx="1219200" cy="121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9" name="原创作者QQ：598969553            _8"/>
          <p:cNvSpPr/>
          <p:nvPr/>
        </p:nvSpPr>
        <p:spPr>
          <a:xfrm>
            <a:off x="7535863" y="5457825"/>
            <a:ext cx="960437" cy="1285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0" name="原创作者QQ：598969553            _9"/>
          <p:cNvSpPr/>
          <p:nvPr/>
        </p:nvSpPr>
        <p:spPr>
          <a:xfrm>
            <a:off x="7540625" y="5668963"/>
            <a:ext cx="958850" cy="127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1" name="原创作者QQ：598969553            _10"/>
          <p:cNvSpPr/>
          <p:nvPr/>
        </p:nvSpPr>
        <p:spPr>
          <a:xfrm>
            <a:off x="7532688" y="5873750"/>
            <a:ext cx="960437" cy="127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2" name="原创作者QQ：598969553            _11"/>
          <p:cNvSpPr/>
          <p:nvPr/>
        </p:nvSpPr>
        <p:spPr>
          <a:xfrm rot="10800000">
            <a:off x="7737475" y="6065838"/>
            <a:ext cx="547688" cy="203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3" name="原创作者QQ：598969553            _12"/>
          <p:cNvSpPr/>
          <p:nvPr/>
        </p:nvSpPr>
        <p:spPr>
          <a:xfrm>
            <a:off x="7061200" y="3711575"/>
            <a:ext cx="1916113" cy="1671638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4" name="原创作者QQ：598969553            _13"/>
          <p:cNvSpPr/>
          <p:nvPr/>
        </p:nvSpPr>
        <p:spPr>
          <a:xfrm>
            <a:off x="6415088" y="4700588"/>
            <a:ext cx="469900" cy="1285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5" name="原创作者QQ：598969553            _14"/>
          <p:cNvSpPr/>
          <p:nvPr/>
        </p:nvSpPr>
        <p:spPr>
          <a:xfrm rot="2700000">
            <a:off x="6765132" y="3774281"/>
            <a:ext cx="469900" cy="1285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6" name="原创作者QQ：598969553            _15"/>
          <p:cNvSpPr/>
          <p:nvPr/>
        </p:nvSpPr>
        <p:spPr>
          <a:xfrm rot="18900000" flipH="1">
            <a:off x="8786813" y="3754438"/>
            <a:ext cx="469900" cy="127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7" name="原创作者QQ：598969553            _16"/>
          <p:cNvSpPr/>
          <p:nvPr/>
        </p:nvSpPr>
        <p:spPr>
          <a:xfrm>
            <a:off x="9153525" y="4714875"/>
            <a:ext cx="469900" cy="12858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8" name="原创作者QQ：598969553            _17"/>
          <p:cNvSpPr/>
          <p:nvPr/>
        </p:nvSpPr>
        <p:spPr>
          <a:xfrm rot="5400000">
            <a:off x="7791450" y="3276600"/>
            <a:ext cx="469900" cy="127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70" dirty="0"/>
          </a:p>
        </p:txBody>
      </p:sp>
      <p:sp>
        <p:nvSpPr>
          <p:cNvPr id="19" name="原创作者QQ：598969553            _18"/>
          <p:cNvSpPr txBox="1"/>
          <p:nvPr/>
        </p:nvSpPr>
        <p:spPr>
          <a:xfrm>
            <a:off x="7308850" y="4327525"/>
            <a:ext cx="1519238" cy="747713"/>
          </a:xfrm>
          <a:prstGeom prst="rect">
            <a:avLst/>
          </a:prstGeom>
          <a:noFill/>
        </p:spPr>
        <p:txBody>
          <a:bodyPr wrap="none" lIns="91405" tIns="45702" rIns="91405" bIns="45702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>
                <a:solidFill>
                  <a:srgbClr val="000000"/>
                </a:solidFill>
                <a:latin typeface="Arial Rounded MT Bold" pitchFamily="34" charset="0"/>
                <a:ea typeface="+mn-ea"/>
                <a:cs typeface="+mn-cs"/>
              </a:rPr>
              <a:t>IDEA</a:t>
            </a:r>
            <a:endParaRPr lang="zh-CN" altLang="en-US" sz="4265" dirty="0">
              <a:solidFill>
                <a:srgbClr val="000000"/>
              </a:solidFill>
              <a:latin typeface="Arial Rounded MT Bold" pitchFamily="34" charset="0"/>
              <a:ea typeface="+mn-ea"/>
              <a:cs typeface="+mn-cs"/>
            </a:endParaRPr>
          </a:p>
        </p:txBody>
      </p:sp>
      <p:sp>
        <p:nvSpPr>
          <p:cNvPr id="153617" name="原创作者QQ：598969553            _19"/>
          <p:cNvSpPr txBox="1">
            <a:spLocks noChangeArrowheads="1"/>
          </p:cNvSpPr>
          <p:nvPr/>
        </p:nvSpPr>
        <p:spPr bwMode="auto">
          <a:xfrm>
            <a:off x="1682750" y="1414463"/>
            <a:ext cx="2087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5702" rIns="91405" bIns="45702">
            <a:spAutoFit/>
          </a:bodyPr>
          <a:lstStyle/>
          <a:p>
            <a:r>
              <a:rPr lang="zh-CN" altLang="en-US" sz="1600">
                <a:solidFill>
                  <a:srgbClr val="7F7F7F"/>
                </a:solidFill>
                <a:latin typeface="Arial Rounded MT Bold"/>
              </a:rPr>
              <a:t>现场演练</a:t>
            </a:r>
            <a:endParaRPr lang="en-US" altLang="zh-CN" sz="1600">
              <a:solidFill>
                <a:srgbClr val="7F7F7F"/>
              </a:solidFill>
              <a:latin typeface="Arial Rounded MT Bold"/>
            </a:endParaRPr>
          </a:p>
        </p:txBody>
      </p:sp>
      <p:sp>
        <p:nvSpPr>
          <p:cNvPr id="153618" name="原创作者QQ：598969553            _20"/>
          <p:cNvSpPr txBox="1">
            <a:spLocks noChangeArrowheads="1"/>
          </p:cNvSpPr>
          <p:nvPr/>
        </p:nvSpPr>
        <p:spPr bwMode="auto">
          <a:xfrm>
            <a:off x="1120775" y="1962150"/>
            <a:ext cx="37560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5702" rIns="91405" bIns="45702">
            <a:spAutoFit/>
          </a:bodyPr>
          <a:lstStyle/>
          <a:p>
            <a:r>
              <a:rPr lang="zh-CN" altLang="en-US"/>
              <a:t>你以为我愿意管你啊？</a:t>
            </a:r>
          </a:p>
          <a:p>
            <a:r>
              <a:rPr lang="zh-CN" altLang="en-US"/>
              <a:t>不管你了，你爱咋地咋地吧，你别后悔！</a:t>
            </a:r>
          </a:p>
        </p:txBody>
      </p:sp>
      <p:sp>
        <p:nvSpPr>
          <p:cNvPr id="153619" name="原创作者QQ：598969553            _21"/>
          <p:cNvSpPr txBox="1">
            <a:spLocks noChangeArrowheads="1"/>
          </p:cNvSpPr>
          <p:nvPr/>
        </p:nvSpPr>
        <p:spPr bwMode="auto">
          <a:xfrm>
            <a:off x="1022350" y="3105150"/>
            <a:ext cx="37560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5702" rIns="91405" bIns="45702">
            <a:spAutoFit/>
          </a:bodyPr>
          <a:lstStyle/>
          <a:p>
            <a:pPr marL="227013" indent="-227013">
              <a:buFont typeface="Wingdings" pitchFamily="2" charset="2"/>
              <a:buChar char="u"/>
            </a:pPr>
            <a:r>
              <a:rPr lang="zh-CN" altLang="en-US" sz="1300">
                <a:solidFill>
                  <a:srgbClr val="7F7F7F"/>
                </a:solidFill>
                <a:latin typeface="Segoe UI Light" pitchFamily="34" charset="0"/>
              </a:rPr>
              <a:t>事实</a:t>
            </a:r>
          </a:p>
          <a:p>
            <a:pPr marL="227013" indent="-227013">
              <a:buFont typeface="Wingdings" pitchFamily="2" charset="2"/>
              <a:buChar char="u"/>
            </a:pPr>
            <a:r>
              <a:rPr lang="zh-CN" altLang="en-US" sz="1300">
                <a:solidFill>
                  <a:srgbClr val="7F7F7F"/>
                </a:solidFill>
                <a:latin typeface="Segoe UI Light" pitchFamily="34" charset="0"/>
              </a:rPr>
              <a:t>感受 </a:t>
            </a:r>
          </a:p>
          <a:p>
            <a:pPr marL="227013" indent="-227013">
              <a:buFont typeface="Wingdings" pitchFamily="2" charset="2"/>
              <a:buChar char="u"/>
            </a:pPr>
            <a:r>
              <a:rPr lang="zh-CN" altLang="en-US" sz="1300">
                <a:solidFill>
                  <a:srgbClr val="7F7F7F"/>
                </a:solidFill>
                <a:latin typeface="Segoe UI Light" pitchFamily="34" charset="0"/>
              </a:rPr>
              <a:t>我的想法和建议</a:t>
            </a:r>
          </a:p>
          <a:p>
            <a:pPr marL="227013" indent="-227013">
              <a:buFont typeface="Wingdings" pitchFamily="2" charset="2"/>
              <a:buChar char="u"/>
            </a:pPr>
            <a:r>
              <a:rPr lang="zh-CN" altLang="en-US" sz="1300">
                <a:solidFill>
                  <a:srgbClr val="7F7F7F"/>
                </a:solidFill>
                <a:latin typeface="Segoe UI Light" pitchFamily="34" charset="0"/>
              </a:rPr>
              <a:t>对方的想法和建议</a:t>
            </a:r>
          </a:p>
          <a:p>
            <a:pPr marL="227013" indent="-227013">
              <a:buFont typeface="Wingdings" pitchFamily="2" charset="2"/>
              <a:buChar char="u"/>
            </a:pPr>
            <a:r>
              <a:rPr lang="zh-CN" altLang="en-US" sz="1300">
                <a:solidFill>
                  <a:srgbClr val="7F7F7F"/>
                </a:solidFill>
                <a:latin typeface="Segoe UI Light" pitchFamily="34" charset="0"/>
              </a:rPr>
              <a:t>达成协议</a:t>
            </a:r>
          </a:p>
          <a:p>
            <a:pPr marL="227013" indent="-227013">
              <a:buFont typeface="Wingdings" pitchFamily="2" charset="2"/>
              <a:buChar char="u"/>
            </a:pPr>
            <a:endParaRPr lang="en-US" altLang="zh-CN" sz="1300">
              <a:solidFill>
                <a:srgbClr val="7F7F7F"/>
              </a:solidFill>
              <a:latin typeface="Segoe UI Light" pitchFamily="34" charset="0"/>
            </a:endParaRPr>
          </a:p>
        </p:txBody>
      </p:sp>
      <p:sp>
        <p:nvSpPr>
          <p:cNvPr id="153620" name="原创作者QQ：598969553            _22"/>
          <p:cNvSpPr txBox="1">
            <a:spLocks noChangeArrowheads="1"/>
          </p:cNvSpPr>
          <p:nvPr/>
        </p:nvSpPr>
        <p:spPr bwMode="auto">
          <a:xfrm>
            <a:off x="5265738" y="4473575"/>
            <a:ext cx="7699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5" tIns="45702" rIns="91405" bIns="45702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Rounded MT Bold"/>
                <a:cs typeface="Arial" charset="0"/>
              </a:rPr>
              <a:t>YOUR</a:t>
            </a:r>
          </a:p>
          <a:p>
            <a:pPr algn="ctr"/>
            <a:endParaRPr lang="zh-CN" altLang="en-US" sz="1600">
              <a:solidFill>
                <a:schemeClr val="bg1"/>
              </a:solidFill>
              <a:latin typeface="Arial Rounded MT Bold"/>
              <a:cs typeface="Arial" charset="0"/>
            </a:endParaRPr>
          </a:p>
        </p:txBody>
      </p:sp>
      <p:sp>
        <p:nvSpPr>
          <p:cNvPr id="153621" name="原创作者QQ：598969553            _23"/>
          <p:cNvSpPr txBox="1">
            <a:spLocks noChangeArrowheads="1"/>
          </p:cNvSpPr>
          <p:nvPr/>
        </p:nvSpPr>
        <p:spPr bwMode="auto">
          <a:xfrm>
            <a:off x="5915025" y="2851150"/>
            <a:ext cx="7699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5" tIns="45702" rIns="91405" bIns="45702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Rounded MT Bold"/>
                <a:cs typeface="Arial" charset="0"/>
              </a:rPr>
              <a:t>YOUR</a:t>
            </a:r>
          </a:p>
          <a:p>
            <a:pPr algn="ctr"/>
            <a:endParaRPr lang="zh-CN" altLang="en-US" sz="1600">
              <a:solidFill>
                <a:schemeClr val="bg1"/>
              </a:solidFill>
              <a:latin typeface="Arial Rounded MT Bold"/>
              <a:cs typeface="Arial" charset="0"/>
            </a:endParaRPr>
          </a:p>
        </p:txBody>
      </p:sp>
      <p:sp>
        <p:nvSpPr>
          <p:cNvPr id="153622" name="原创作者QQ：598969553            _24"/>
          <p:cNvSpPr txBox="1">
            <a:spLocks noChangeArrowheads="1"/>
          </p:cNvSpPr>
          <p:nvPr/>
        </p:nvSpPr>
        <p:spPr bwMode="auto">
          <a:xfrm>
            <a:off x="7659688" y="2068513"/>
            <a:ext cx="7699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5" tIns="45702" rIns="91405" bIns="45702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Rounded MT Bold"/>
                <a:cs typeface="Arial" charset="0"/>
              </a:rPr>
              <a:t>YOUR</a:t>
            </a:r>
          </a:p>
          <a:p>
            <a:pPr algn="ctr"/>
            <a:endParaRPr lang="zh-CN" altLang="en-US" sz="1600">
              <a:solidFill>
                <a:schemeClr val="bg1"/>
              </a:solidFill>
              <a:latin typeface="Arial Rounded MT Bold"/>
              <a:cs typeface="Arial" charset="0"/>
            </a:endParaRPr>
          </a:p>
        </p:txBody>
      </p:sp>
      <p:sp>
        <p:nvSpPr>
          <p:cNvPr id="153623" name="原创作者QQ：598969553            _25"/>
          <p:cNvSpPr txBox="1">
            <a:spLocks noChangeArrowheads="1"/>
          </p:cNvSpPr>
          <p:nvPr/>
        </p:nvSpPr>
        <p:spPr bwMode="auto">
          <a:xfrm>
            <a:off x="9375775" y="2838450"/>
            <a:ext cx="7699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5" tIns="45702" rIns="91405" bIns="45702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Rounded MT Bold"/>
                <a:cs typeface="Arial" charset="0"/>
              </a:rPr>
              <a:t>YOUR</a:t>
            </a:r>
          </a:p>
          <a:p>
            <a:pPr algn="ctr"/>
            <a:endParaRPr lang="zh-CN" altLang="en-US" sz="1600">
              <a:solidFill>
                <a:schemeClr val="bg1"/>
              </a:solidFill>
              <a:latin typeface="Arial Rounded MT Bold"/>
              <a:cs typeface="Arial" charset="0"/>
            </a:endParaRPr>
          </a:p>
        </p:txBody>
      </p:sp>
      <p:sp>
        <p:nvSpPr>
          <p:cNvPr id="153624" name="原创作者QQ：598969553            _26"/>
          <p:cNvSpPr txBox="1">
            <a:spLocks noChangeArrowheads="1"/>
          </p:cNvSpPr>
          <p:nvPr/>
        </p:nvSpPr>
        <p:spPr bwMode="auto">
          <a:xfrm>
            <a:off x="10034588" y="4432300"/>
            <a:ext cx="7699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5" tIns="45702" rIns="91405" bIns="45702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Rounded MT Bold"/>
                <a:cs typeface="Arial" charset="0"/>
              </a:rPr>
              <a:t>YOUR</a:t>
            </a:r>
          </a:p>
          <a:p>
            <a:pPr algn="ctr"/>
            <a:endParaRPr lang="zh-CN" altLang="en-US" sz="1600">
              <a:solidFill>
                <a:schemeClr val="bg1"/>
              </a:solidFill>
              <a:latin typeface="Arial Rounded MT Bold"/>
              <a:cs typeface="Arial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>
            <a:off x="1598613" y="2492375"/>
            <a:ext cx="2371725" cy="2373313"/>
          </a:xfrm>
          <a:prstGeom prst="blockArc">
            <a:avLst>
              <a:gd name="adj1" fmla="val 10800000"/>
              <a:gd name="adj2" fmla="val 0"/>
              <a:gd name="adj3" fmla="val 6911"/>
            </a:avLst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空心弧 2"/>
          <p:cNvSpPr/>
          <p:nvPr/>
        </p:nvSpPr>
        <p:spPr>
          <a:xfrm rot="10800000">
            <a:off x="3806825" y="2492375"/>
            <a:ext cx="2373313" cy="2373313"/>
          </a:xfrm>
          <a:prstGeom prst="blockArc">
            <a:avLst>
              <a:gd name="adj1" fmla="val 10800000"/>
              <a:gd name="adj2" fmla="val 0"/>
              <a:gd name="adj3" fmla="val 6911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6011863" y="2492375"/>
            <a:ext cx="2373312" cy="2373313"/>
          </a:xfrm>
          <a:prstGeom prst="blockArc">
            <a:avLst>
              <a:gd name="adj1" fmla="val 10800000"/>
              <a:gd name="adj2" fmla="val 0"/>
              <a:gd name="adj3" fmla="val 6911"/>
            </a:avLst>
          </a:prstGeom>
          <a:solidFill>
            <a:schemeClr val="accent3"/>
          </a:solidFill>
          <a:ln w="190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空心弧 4"/>
          <p:cNvSpPr/>
          <p:nvPr/>
        </p:nvSpPr>
        <p:spPr>
          <a:xfrm rot="10800000">
            <a:off x="8221663" y="2492375"/>
            <a:ext cx="2371725" cy="2373313"/>
          </a:xfrm>
          <a:prstGeom prst="blockArc">
            <a:avLst>
              <a:gd name="adj1" fmla="val 10800000"/>
              <a:gd name="adj2" fmla="val 0"/>
              <a:gd name="adj3" fmla="val 6911"/>
            </a:avLst>
          </a:prstGeom>
          <a:solidFill>
            <a:schemeClr val="accent4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25650" y="3032125"/>
            <a:ext cx="15176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3" rIns="91424" bIns="45713">
            <a:spAutoFit/>
          </a:bodyPr>
          <a:lstStyle/>
          <a:p>
            <a:pPr algn="ctr"/>
            <a:r>
              <a:rPr lang="zh-CN" altLang="en-US" sz="3500">
                <a:solidFill>
                  <a:srgbClr val="595959"/>
                </a:solidFill>
                <a:latin typeface="Avant GardeBook"/>
              </a:rPr>
              <a:t>我生的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35450" y="3679825"/>
            <a:ext cx="15176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3" rIns="91424" bIns="45713">
            <a:spAutoFit/>
          </a:bodyPr>
          <a:lstStyle/>
          <a:p>
            <a:pPr algn="ctr"/>
            <a:r>
              <a:rPr lang="zh-CN" altLang="en-US" sz="3500">
                <a:solidFill>
                  <a:srgbClr val="595959"/>
                </a:solidFill>
                <a:latin typeface="Avant GardeBook"/>
              </a:rPr>
              <a:t>我养的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40488" y="3032125"/>
            <a:ext cx="15176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3" rIns="91424" bIns="45713">
            <a:spAutoFit/>
          </a:bodyPr>
          <a:lstStyle/>
          <a:p>
            <a:pPr algn="ctr"/>
            <a:r>
              <a:rPr lang="zh-CN" altLang="en-US" sz="3500">
                <a:solidFill>
                  <a:srgbClr val="595959"/>
                </a:solidFill>
                <a:latin typeface="Avant GardeBook"/>
              </a:rPr>
              <a:t>我惯的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648700" y="3679825"/>
            <a:ext cx="15176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3" rIns="91424" bIns="45713">
            <a:spAutoFit/>
          </a:bodyPr>
          <a:lstStyle/>
          <a:p>
            <a:pPr algn="ctr"/>
            <a:r>
              <a:rPr lang="zh-CN" altLang="en-US" sz="3500">
                <a:solidFill>
                  <a:srgbClr val="595959"/>
                </a:solidFill>
                <a:latin typeface="Avant GardeBook"/>
              </a:rPr>
              <a:t>我选的</a:t>
            </a:r>
          </a:p>
        </p:txBody>
      </p:sp>
      <p:sp>
        <p:nvSpPr>
          <p:cNvPr id="155657" name="Text Box 14"/>
          <p:cNvSpPr txBox="1">
            <a:spLocks noChangeArrowheads="1"/>
          </p:cNvSpPr>
          <p:nvPr/>
        </p:nvSpPr>
        <p:spPr bwMode="auto">
          <a:xfrm>
            <a:off x="5238750" y="952500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四句箴言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4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849" t="5795"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196138" y="3076575"/>
            <a:ext cx="209550" cy="20955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6" name="文本框 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5678488" y="3519488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利用假期多实践</a:t>
            </a:r>
            <a:endParaRPr lang="en-US" altLang="zh-CN" sz="3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6689725" y="1762125"/>
            <a:ext cx="1157288" cy="1319213"/>
            <a:chOff x="1213104" y="2098742"/>
            <a:chExt cx="1544637" cy="1758718"/>
          </a:xfrm>
        </p:grpSpPr>
        <p:sp>
          <p:nvSpPr>
            <p:cNvPr id="8" name="Freeform 3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flipV="1">
              <a:off x="1213104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9" name="圆角矩形 23">
              <a:extLst>
                <a:ext uri="{FF2B5EF4-FFF2-40B4-BE49-F238E27FC236}"/>
              </a:extLst>
            </p:cNvPr>
            <p:cNvSpPr/>
            <p:nvPr/>
          </p:nvSpPr>
          <p:spPr>
            <a:xfrm flipV="1">
              <a:off x="1418632" y="2310381"/>
              <a:ext cx="1224691" cy="1214806"/>
            </a:xfrm>
            <a:prstGeom prst="roundRect">
              <a:avLst>
                <a:gd name="adj" fmla="val 50000"/>
              </a:avLst>
            </a:prstGeom>
            <a:solidFill>
              <a:srgbClr val="F7F2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352948" y="2185515"/>
              <a:ext cx="1339109" cy="1231737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aettenschweiler" panose="020B0706040902060204" pitchFamily="34" charset="0"/>
                  <a:ea typeface="微软雅黑" panose="020B0503020204020204" pitchFamily="34" charset="-122"/>
                  <a:cs typeface="+mn-cs"/>
                </a:rPr>
                <a:t>04</a:t>
              </a:r>
              <a:endPara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3175"/>
            <a:ext cx="12187238" cy="6856413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633413" y="1125538"/>
            <a:ext cx="2435225" cy="465455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/>
          </a:p>
        </p:txBody>
      </p:sp>
      <p:sp>
        <p:nvSpPr>
          <p:cNvPr id="18" name="矩形 17">
            <a:extLst>
              <a:ext uri="{FF2B5EF4-FFF2-40B4-BE49-F238E27FC236}"/>
            </a:extLst>
          </p:cNvPr>
          <p:cNvSpPr/>
          <p:nvPr/>
        </p:nvSpPr>
        <p:spPr>
          <a:xfrm>
            <a:off x="2608263" y="1917700"/>
            <a:ext cx="1136650" cy="2927350"/>
          </a:xfrm>
          <a:prstGeom prst="rect">
            <a:avLst/>
          </a:prstGeom>
          <a:solidFill>
            <a:srgbClr val="F2F6F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644775" y="3590925"/>
            <a:ext cx="4573588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7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Calibri" pitchFamily="34" charset="0"/>
              </a:rPr>
              <a:t>感谢倾听</a:t>
            </a:r>
            <a:endParaRPr lang="en-US" altLang="zh-CN" sz="37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65542" name="矩形 259"/>
          <p:cNvSpPr>
            <a:spLocks noChangeArrowheads="1"/>
          </p:cNvSpPr>
          <p:nvPr/>
        </p:nvSpPr>
        <p:spPr bwMode="auto">
          <a:xfrm>
            <a:off x="2203450" y="1941513"/>
            <a:ext cx="522287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7900">
                <a:solidFill>
                  <a:srgbClr val="404040"/>
                </a:solidFill>
                <a:latin typeface="Agency FB"/>
                <a:ea typeface="方正姚体"/>
                <a:cs typeface="Arial" charset="0"/>
                <a:sym typeface="Calibri" pitchFamily="34" charset="0"/>
              </a:rPr>
              <a:t>请多指正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55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5" grpId="1"/>
      <p:bldP spid="65542" grpId="0"/>
      <p:bldP spid="6554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406525" y="1995488"/>
            <a:ext cx="6275388" cy="3327400"/>
            <a:chOff x="1405664" y="1995639"/>
            <a:chExt cx="6277348" cy="3328412"/>
          </a:xfrm>
        </p:grpSpPr>
        <p:sp>
          <p:nvSpPr>
            <p:cNvPr id="19" name="Rectangle: Rounded Corners 7"/>
            <p:cNvSpPr/>
            <p:nvPr/>
          </p:nvSpPr>
          <p:spPr>
            <a:xfrm>
              <a:off x="2799924" y="4498300"/>
              <a:ext cx="3172816" cy="82575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0" name="Oval 8"/>
            <p:cNvSpPr/>
            <p:nvPr/>
          </p:nvSpPr>
          <p:spPr>
            <a:xfrm>
              <a:off x="5259730" y="4615811"/>
              <a:ext cx="587558" cy="5923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>
              <a:off x="5405826" y="4746025"/>
              <a:ext cx="325539" cy="335064"/>
            </a:xfrm>
            <a:custGeom>
              <a:avLst/>
              <a:gdLst>
                <a:gd name="T0" fmla="*/ 26 w 88"/>
                <a:gd name="T1" fmla="*/ 68 h 90"/>
                <a:gd name="T2" fmla="*/ 8 w 88"/>
                <a:gd name="T3" fmla="*/ 86 h 90"/>
                <a:gd name="T4" fmla="*/ 1 w 88"/>
                <a:gd name="T5" fmla="*/ 89 h 90"/>
                <a:gd name="T6" fmla="*/ 4 w 88"/>
                <a:gd name="T7" fmla="*/ 82 h 90"/>
                <a:gd name="T8" fmla="*/ 21 w 88"/>
                <a:gd name="T9" fmla="*/ 64 h 90"/>
                <a:gd name="T10" fmla="*/ 0 w 88"/>
                <a:gd name="T11" fmla="*/ 44 h 90"/>
                <a:gd name="T12" fmla="*/ 23 w 88"/>
                <a:gd name="T13" fmla="*/ 44 h 90"/>
                <a:gd name="T14" fmla="*/ 54 w 88"/>
                <a:gd name="T15" fmla="*/ 16 h 90"/>
                <a:gd name="T16" fmla="*/ 49 w 88"/>
                <a:gd name="T17" fmla="*/ 12 h 90"/>
                <a:gd name="T18" fmla="*/ 49 w 88"/>
                <a:gd name="T19" fmla="*/ 3 h 90"/>
                <a:gd name="T20" fmla="*/ 58 w 88"/>
                <a:gd name="T21" fmla="*/ 2 h 90"/>
                <a:gd name="T22" fmla="*/ 86 w 88"/>
                <a:gd name="T23" fmla="*/ 29 h 90"/>
                <a:gd name="T24" fmla="*/ 86 w 88"/>
                <a:gd name="T25" fmla="*/ 38 h 90"/>
                <a:gd name="T26" fmla="*/ 77 w 88"/>
                <a:gd name="T27" fmla="*/ 38 h 90"/>
                <a:gd name="T28" fmla="*/ 72 w 88"/>
                <a:gd name="T29" fmla="*/ 34 h 90"/>
                <a:gd name="T30" fmla="*/ 45 w 88"/>
                <a:gd name="T31" fmla="*/ 66 h 90"/>
                <a:gd name="T32" fmla="*/ 46 w 88"/>
                <a:gd name="T33" fmla="*/ 88 h 90"/>
                <a:gd name="T34" fmla="*/ 26 w 88"/>
                <a:gd name="T35" fmla="*/ 68 h 90"/>
                <a:gd name="T36" fmla="*/ 55 w 88"/>
                <a:gd name="T37" fmla="*/ 31 h 90"/>
                <a:gd name="T38" fmla="*/ 55 w 88"/>
                <a:gd name="T39" fmla="*/ 26 h 90"/>
                <a:gd name="T40" fmla="*/ 55 w 88"/>
                <a:gd name="T41" fmla="*/ 26 h 90"/>
                <a:gd name="T42" fmla="*/ 51 w 88"/>
                <a:gd name="T43" fmla="*/ 26 h 90"/>
                <a:gd name="T44" fmla="*/ 32 w 88"/>
                <a:gd name="T45" fmla="*/ 43 h 90"/>
                <a:gd name="T46" fmla="*/ 32 w 88"/>
                <a:gd name="T47" fmla="*/ 48 h 90"/>
                <a:gd name="T48" fmla="*/ 32 w 88"/>
                <a:gd name="T49" fmla="*/ 48 h 90"/>
                <a:gd name="T50" fmla="*/ 37 w 88"/>
                <a:gd name="T51" fmla="*/ 48 h 90"/>
                <a:gd name="T52" fmla="*/ 55 w 88"/>
                <a:gd name="T53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90">
                  <a:moveTo>
                    <a:pt x="26" y="68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6" y="89"/>
                    <a:pt x="3" y="90"/>
                    <a:pt x="1" y="89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1"/>
                    <a:pt x="13" y="41"/>
                    <a:pt x="23" y="44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9"/>
                    <a:pt x="47" y="5"/>
                    <a:pt x="49" y="3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8" y="31"/>
                    <a:pt x="88" y="35"/>
                    <a:pt x="86" y="38"/>
                  </a:cubicBezTo>
                  <a:cubicBezTo>
                    <a:pt x="83" y="40"/>
                    <a:pt x="79" y="41"/>
                    <a:pt x="77" y="38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9" y="76"/>
                    <a:pt x="49" y="86"/>
                    <a:pt x="46" y="88"/>
                  </a:cubicBezTo>
                  <a:lnTo>
                    <a:pt x="26" y="68"/>
                  </a:lnTo>
                  <a:close/>
                  <a:moveTo>
                    <a:pt x="55" y="31"/>
                  </a:moveTo>
                  <a:cubicBezTo>
                    <a:pt x="57" y="30"/>
                    <a:pt x="57" y="28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4" y="25"/>
                    <a:pt x="52" y="25"/>
                    <a:pt x="51" y="2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5"/>
                    <a:pt x="31" y="47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9"/>
                    <a:pt x="35" y="49"/>
                    <a:pt x="37" y="48"/>
                  </a:cubicBezTo>
                  <a:lnTo>
                    <a:pt x="55" y="3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: Rounded Corners 16"/>
            <p:cNvSpPr/>
            <p:nvPr/>
          </p:nvSpPr>
          <p:spPr>
            <a:xfrm>
              <a:off x="2947608" y="2834094"/>
              <a:ext cx="3661918" cy="8273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3" name="Oval 17"/>
            <p:cNvSpPr/>
            <p:nvPr/>
          </p:nvSpPr>
          <p:spPr>
            <a:xfrm>
              <a:off x="5901281" y="2950016"/>
              <a:ext cx="587558" cy="592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grpSp>
          <p:nvGrpSpPr>
            <p:cNvPr id="24" name="Group 11"/>
            <p:cNvGrpSpPr/>
            <p:nvPr/>
          </p:nvGrpSpPr>
          <p:grpSpPr>
            <a:xfrm>
              <a:off x="6035547" y="3036138"/>
              <a:ext cx="361068" cy="361065"/>
              <a:chOff x="2522538" y="2108200"/>
              <a:chExt cx="376238" cy="376238"/>
            </a:xfrm>
            <a:solidFill>
              <a:schemeClr val="accent1"/>
            </a:solidFill>
          </p:grpSpPr>
          <p:sp>
            <p:nvSpPr>
              <p:cNvPr id="36" name="Freeform: Shape 12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13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14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15"/>
              <p:cNvSpPr>
                <a:spLocks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2399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Rectangle: Rounded Corners 21"/>
            <p:cNvSpPr/>
            <p:nvPr/>
          </p:nvSpPr>
          <p:spPr>
            <a:xfrm>
              <a:off x="2572841" y="1995639"/>
              <a:ext cx="2848865" cy="84004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6" name="Oval 22"/>
            <p:cNvSpPr/>
            <p:nvPr/>
          </p:nvSpPr>
          <p:spPr>
            <a:xfrm>
              <a:off x="4707108" y="2114737"/>
              <a:ext cx="587558" cy="592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7" name="Freeform: Shape 20"/>
            <p:cNvSpPr>
              <a:spLocks/>
            </p:cNvSpPr>
            <p:nvPr/>
          </p:nvSpPr>
          <p:spPr bwMode="auto">
            <a:xfrm>
              <a:off x="4829383" y="2217957"/>
              <a:ext cx="374767" cy="379527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Rectangle: Rounded Corners 26"/>
            <p:cNvSpPr/>
            <p:nvPr/>
          </p:nvSpPr>
          <p:spPr>
            <a:xfrm>
              <a:off x="2420394" y="3659845"/>
              <a:ext cx="5262618" cy="838455"/>
            </a:xfrm>
            <a:prstGeom prst="roundRect">
              <a:avLst>
                <a:gd name="adj" fmla="val 50000"/>
              </a:avLst>
            </a:prstGeom>
            <a:solidFill>
              <a:srgbClr val="134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29" name="Oval 27"/>
            <p:cNvSpPr/>
            <p:nvPr/>
          </p:nvSpPr>
          <p:spPr>
            <a:xfrm>
              <a:off x="6966825" y="3786884"/>
              <a:ext cx="587558" cy="5923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/>
            </a:p>
          </p:txBody>
        </p:sp>
        <p:sp>
          <p:nvSpPr>
            <p:cNvPr id="30" name="Freeform: Shape 25"/>
            <p:cNvSpPr>
              <a:spLocks noChangeAspect="1"/>
            </p:cNvSpPr>
            <p:nvPr/>
          </p:nvSpPr>
          <p:spPr bwMode="auto">
            <a:xfrm>
              <a:off x="7109745" y="3917098"/>
              <a:ext cx="295367" cy="35412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13436C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Rectangle 48"/>
            <p:cNvSpPr>
              <a:spLocks/>
            </p:cNvSpPr>
            <p:nvPr/>
          </p:nvSpPr>
          <p:spPr bwMode="auto">
            <a:xfrm>
              <a:off x="1405664" y="3659845"/>
              <a:ext cx="1869072" cy="8257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lIns="121882" tIns="60941" rIns="121882" bIns="60941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6" b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标题文本预设</a:t>
              </a:r>
            </a:p>
          </p:txBody>
        </p:sp>
        <p:sp>
          <p:nvSpPr>
            <p:cNvPr id="32" name="Rectangle 49"/>
            <p:cNvSpPr>
              <a:spLocks/>
            </p:cNvSpPr>
            <p:nvPr/>
          </p:nvSpPr>
          <p:spPr bwMode="auto">
            <a:xfrm>
              <a:off x="1405664" y="4485596"/>
              <a:ext cx="1869072" cy="8225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wrap="none" lIns="121882" tIns="60941" rIns="121882" bIns="60941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6" b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标题文本预设</a:t>
              </a:r>
            </a:p>
          </p:txBody>
        </p:sp>
        <p:sp>
          <p:nvSpPr>
            <p:cNvPr id="33" name="Rectangle 50"/>
            <p:cNvSpPr>
              <a:spLocks/>
            </p:cNvSpPr>
            <p:nvPr/>
          </p:nvSpPr>
          <p:spPr bwMode="auto">
            <a:xfrm>
              <a:off x="1405664" y="2826154"/>
              <a:ext cx="1869072" cy="8336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lIns="121882" tIns="60941" rIns="121882" bIns="60941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6" b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标题文本预设</a:t>
              </a:r>
            </a:p>
          </p:txBody>
        </p:sp>
        <p:sp>
          <p:nvSpPr>
            <p:cNvPr id="34" name="Rectangle 51"/>
            <p:cNvSpPr>
              <a:spLocks/>
            </p:cNvSpPr>
            <p:nvPr/>
          </p:nvSpPr>
          <p:spPr bwMode="auto">
            <a:xfrm>
              <a:off x="1405664" y="2000402"/>
              <a:ext cx="1869072" cy="8241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none" lIns="121882" tIns="60941" rIns="121882" bIns="60941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6" b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标题文本预设</a:t>
              </a:r>
            </a:p>
          </p:txBody>
        </p:sp>
        <p:sp>
          <p:nvSpPr>
            <p:cNvPr id="35" name="Rectangle 52"/>
            <p:cNvSpPr>
              <a:spLocks/>
            </p:cNvSpPr>
            <p:nvPr/>
          </p:nvSpPr>
          <p:spPr bwMode="auto">
            <a:xfrm>
              <a:off x="3457355" y="2000402"/>
              <a:ext cx="106396" cy="3307769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399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TextBox 53"/>
          <p:cNvSpPr txBox="1">
            <a:spLocks noChangeArrowheads="1"/>
          </p:cNvSpPr>
          <p:nvPr/>
        </p:nvSpPr>
        <p:spPr bwMode="auto">
          <a:xfrm>
            <a:off x="5634038" y="2081213"/>
            <a:ext cx="583723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等线"/>
              </a:rPr>
              <a:t>案例是部分学生，尤其是来访学生情况。</a:t>
            </a:r>
          </a:p>
        </p:txBody>
      </p:sp>
      <p:sp>
        <p:nvSpPr>
          <p:cNvPr id="7" name="TextBox 54"/>
          <p:cNvSpPr txBox="1">
            <a:spLocks noChangeArrowheads="1"/>
          </p:cNvSpPr>
          <p:nvPr/>
        </p:nvSpPr>
        <p:spPr bwMode="auto">
          <a:xfrm>
            <a:off x="6837363" y="2917825"/>
            <a:ext cx="46196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等线"/>
              </a:rPr>
              <a:t>没有针对家长朋友们进行调查。</a:t>
            </a:r>
          </a:p>
        </p:txBody>
      </p:sp>
      <p:sp>
        <p:nvSpPr>
          <p:cNvPr id="8" name="TextBox 55"/>
          <p:cNvSpPr txBox="1">
            <a:spLocks noChangeArrowheads="1"/>
          </p:cNvSpPr>
          <p:nvPr/>
        </p:nvSpPr>
        <p:spPr bwMode="auto">
          <a:xfrm>
            <a:off x="7988300" y="3738563"/>
            <a:ext cx="35750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等线"/>
              </a:rPr>
              <a:t>互动环节，恳请配合。</a:t>
            </a:r>
          </a:p>
        </p:txBody>
      </p:sp>
      <p:sp>
        <p:nvSpPr>
          <p:cNvPr id="9" name="TextBox 56"/>
          <p:cNvSpPr txBox="1">
            <a:spLocks noChangeArrowheads="1"/>
          </p:cNvSpPr>
          <p:nvPr/>
        </p:nvSpPr>
        <p:spPr bwMode="auto">
          <a:xfrm>
            <a:off x="5945188" y="4619625"/>
            <a:ext cx="52228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等线"/>
              </a:rPr>
              <a:t>个人学识、经验有限，请多包涵指正。</a:t>
            </a:r>
          </a:p>
        </p:txBody>
      </p:sp>
      <p:sp>
        <p:nvSpPr>
          <p:cNvPr id="19462" name="Title 1"/>
          <p:cNvSpPr txBox="1">
            <a:spLocks/>
          </p:cNvSpPr>
          <p:nvPr/>
        </p:nvSpPr>
        <p:spPr bwMode="auto">
          <a:xfrm>
            <a:off x="923925" y="450850"/>
            <a:ext cx="3176588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zh-CN" altLang="en-US" sz="23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Open Sans Light"/>
              </a:rPr>
              <a:t>几点说明：</a:t>
            </a:r>
            <a:endParaRPr lang="en-GB" altLang="zh-CN" sz="230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Open Sans Light"/>
            </a:endParaRPr>
          </a:p>
        </p:txBody>
      </p:sp>
      <p:pic>
        <p:nvPicPr>
          <p:cNvPr id="19463" name="Picture 3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3525" y="2041525"/>
            <a:ext cx="1898650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CxnSpPr>
            <a:cxnSpLocks/>
          </p:cNvCxnSpPr>
          <p:nvPr/>
        </p:nvCxnSpPr>
        <p:spPr>
          <a:xfrm flipH="1">
            <a:off x="3175" y="3448050"/>
            <a:ext cx="12185650" cy="0"/>
          </a:xfrm>
          <a:prstGeom prst="line">
            <a:avLst/>
          </a:prstGeom>
          <a:ln w="635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4772025" y="3346450"/>
            <a:ext cx="209550" cy="209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12" name="Oval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6848475" y="3357563"/>
            <a:ext cx="209550" cy="207962"/>
          </a:xfrm>
          <a:prstGeom prst="ellipse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14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2757488" y="3341688"/>
            <a:ext cx="209550" cy="20955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15" name="Oval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9043988" y="3357563"/>
            <a:ext cx="207962" cy="2079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18" name="文本框 1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8353425" y="2627313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职业体验活动</a:t>
            </a:r>
            <a:endParaRPr lang="en-US" altLang="zh-CN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5813425" y="3765550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亲子沟通的技巧</a:t>
            </a:r>
            <a:endParaRPr lang="en-US" altLang="zh-CN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1023938" y="3733800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</a:rPr>
              <a:t>高中生父母角色的转变</a:t>
            </a:r>
            <a:endParaRPr lang="en-US" altLang="zh-CN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2251075" y="1939925"/>
            <a:ext cx="1158875" cy="1406525"/>
            <a:chOff x="1213104" y="1981965"/>
            <a:chExt cx="1544637" cy="1875495"/>
          </a:xfrm>
        </p:grpSpPr>
        <p:sp>
          <p:nvSpPr>
            <p:cNvPr id="23" name="Freeform 30"/>
            <p:cNvSpPr>
              <a:spLocks/>
            </p:cNvSpPr>
            <p:nvPr/>
          </p:nvSpPr>
          <p:spPr bwMode="auto">
            <a:xfrm flipV="1">
              <a:off x="1213104" y="2098390"/>
              <a:ext cx="1544637" cy="1759070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flipV="1">
              <a:off x="1418351" y="2199997"/>
              <a:ext cx="1225129" cy="323871"/>
            </a:xfrm>
            <a:prstGeom prst="roundRect">
              <a:avLst>
                <a:gd name="adj" fmla="val 50000"/>
              </a:avLst>
            </a:prstGeom>
            <a:solidFill>
              <a:srgbClr val="F7F2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41076" y="1981965"/>
              <a:ext cx="888695" cy="615993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ettenschweiler" panose="020B0706040902060204" pitchFamily="34" charset="0"/>
                  <a:ea typeface="微软雅黑" panose="020B0503020204020204" pitchFamily="34" charset="-122"/>
                  <a:cs typeface="+mn-cs"/>
                </a:rPr>
                <a:t>01</a:t>
              </a: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1765365" y="3008619"/>
              <a:ext cx="450695" cy="431830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396" tIns="45698" rIns="91396" bIns="4569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 dirty="0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组合 2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6365875" y="1952625"/>
            <a:ext cx="1157288" cy="1393825"/>
            <a:chOff x="5329386" y="1999438"/>
            <a:chExt cx="1544637" cy="1858022"/>
          </a:xfrm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 flipV="1">
              <a:off x="5329386" y="2098900"/>
              <a:ext cx="1544637" cy="1758560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flipV="1">
              <a:off x="5481943" y="2213175"/>
              <a:ext cx="1224691" cy="323778"/>
            </a:xfrm>
            <a:prstGeom prst="roundRect">
              <a:avLst>
                <a:gd name="adj" fmla="val 50000"/>
              </a:avLst>
            </a:prstGeom>
            <a:solidFill>
              <a:srgbClr val="FCF6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655688" y="1999438"/>
              <a:ext cx="892033" cy="615814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ettenschweiler" panose="020B0706040902060204" pitchFamily="34" charset="0"/>
                  <a:ea typeface="微软雅黑" panose="020B0503020204020204" pitchFamily="34" charset="-122"/>
                  <a:cs typeface="+mn-cs"/>
                </a:rPr>
                <a:t>02</a:t>
              </a: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26"/>
            <p:cNvSpPr>
              <a:spLocks noEditPoints="1"/>
            </p:cNvSpPr>
            <p:nvPr/>
          </p:nvSpPr>
          <p:spPr bwMode="auto">
            <a:xfrm>
              <a:off x="5931137" y="3008865"/>
              <a:ext cx="370798" cy="391496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396" tIns="45698" rIns="91396" bIns="4569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2" name="组合 31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4238625" y="3530600"/>
            <a:ext cx="1158875" cy="1319213"/>
            <a:chOff x="3223870" y="4349448"/>
            <a:chExt cx="1544637" cy="1758718"/>
          </a:xfrm>
        </p:grpSpPr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223870" y="4349448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78334" y="5670073"/>
              <a:ext cx="1223014" cy="323808"/>
            </a:xfrm>
            <a:prstGeom prst="roundRect">
              <a:avLst>
                <a:gd name="adj" fmla="val 50000"/>
              </a:avLst>
            </a:prstGeom>
            <a:solidFill>
              <a:srgbClr val="FFF9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51842" y="5452086"/>
              <a:ext cx="890811" cy="590471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ettenschweiler" panose="020B0706040902060204" pitchFamily="34" charset="0"/>
                  <a:ea typeface="微软雅黑" panose="020B0503020204020204" pitchFamily="34" charset="-122"/>
                  <a:cs typeface="+mn-cs"/>
                </a:rPr>
                <a:t>03</a:t>
              </a: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3843841" y="4770610"/>
              <a:ext cx="355478" cy="446557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BF5E9"/>
            </a:solidFill>
            <a:ln>
              <a:noFill/>
            </a:ln>
          </p:spPr>
          <p:txBody>
            <a:bodyPr lIns="91396" tIns="45698" rIns="91396" bIns="4569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8570913" y="3570288"/>
            <a:ext cx="1158875" cy="1319212"/>
            <a:chOff x="7510219" y="4363924"/>
            <a:chExt cx="1544637" cy="1758718"/>
          </a:xfrm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7510219" y="4363924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671031" y="5684550"/>
              <a:ext cx="1223014" cy="323807"/>
            </a:xfrm>
            <a:prstGeom prst="roundRect">
              <a:avLst>
                <a:gd name="adj" fmla="val 50000"/>
              </a:avLst>
            </a:prstGeom>
            <a:solidFill>
              <a:srgbClr val="FCF7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853001" y="5487726"/>
              <a:ext cx="890811" cy="615870"/>
            </a:xfrm>
            <a:prstGeom prst="rect">
              <a:avLst/>
            </a:prstGeom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9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ettenschweiler" panose="020B0706040902060204" pitchFamily="34" charset="0"/>
                  <a:ea typeface="微软雅黑" panose="020B0503020204020204" pitchFamily="34" charset="-122"/>
                  <a:cs typeface="+mn-cs"/>
                </a:rPr>
                <a:t>04</a:t>
              </a: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Freeform 223"/>
            <p:cNvSpPr>
              <a:spLocks/>
            </p:cNvSpPr>
            <p:nvPr/>
          </p:nvSpPr>
          <p:spPr bwMode="auto">
            <a:xfrm>
              <a:off x="8064596" y="4770271"/>
              <a:ext cx="437999" cy="35555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FF9ED"/>
            </a:solidFill>
            <a:ln>
              <a:noFill/>
            </a:ln>
          </p:spPr>
          <p:txBody>
            <a:bodyPr lIns="91396" tIns="45698" rIns="91396" bIns="4569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7938" y="571500"/>
            <a:ext cx="1804988" cy="646113"/>
            <a:chOff x="-7863" y="428741"/>
            <a:chExt cx="1354882" cy="484632"/>
          </a:xfrm>
        </p:grpSpPr>
        <p:sp>
          <p:nvSpPr>
            <p:cNvPr id="2" name="箭头: 五边形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-7863" y="428741"/>
              <a:ext cx="1354882" cy="48463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/>
            </a:p>
          </p:txBody>
        </p:sp>
        <p:sp>
          <p:nvSpPr>
            <p:cNvPr id="37" name="矩形 3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10109" y="437077"/>
              <a:ext cx="892530" cy="462008"/>
            </a:xfrm>
            <a:prstGeom prst="rect">
              <a:avLst/>
            </a:prstGeom>
          </p:spPr>
          <p:txBody>
            <a:bodyPr wrap="none" lIns="121870" tIns="60936" rIns="121870" bIns="60936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1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 录</a:t>
              </a:r>
              <a:endParaRPr lang="en-US" altLang="zh-CN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" name="文本框 2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3930650" y="2768600"/>
            <a:ext cx="2012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</a:rPr>
              <a:t>生涯工作介绍</a:t>
            </a:r>
            <a:endParaRPr lang="en-US" altLang="zh-CN" sz="2400">
              <a:solidFill>
                <a:srgbClr val="7F7F7F"/>
              </a:solidFill>
            </a:endParaRPr>
          </a:p>
          <a:p>
            <a:endParaRPr lang="en-US" altLang="zh-CN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30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30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30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8" grpId="0"/>
      <p:bldP spid="20" grpId="0"/>
      <p:bldP spid="2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849" t="5795"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solidFill>
            <a:srgbClr val="F2F6F9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196138" y="3076575"/>
            <a:ext cx="209550" cy="20955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solidFill>
                <a:prstClr val="white"/>
              </a:solidFill>
            </a:endParaRPr>
          </a:p>
        </p:txBody>
      </p:sp>
      <p:sp>
        <p:nvSpPr>
          <p:cNvPr id="6" name="文本框 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>
            <a:spLocks noChangeArrowheads="1"/>
          </p:cNvSpPr>
          <p:nvPr/>
        </p:nvSpPr>
        <p:spPr bwMode="auto">
          <a:xfrm>
            <a:off x="5678488" y="3519488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7F7F7F"/>
                </a:solidFill>
              </a:rPr>
              <a:t>我家有娃在高中</a:t>
            </a:r>
            <a:endParaRPr lang="en-US" altLang="zh-CN" sz="3200">
              <a:solidFill>
                <a:srgbClr val="7F7F7F"/>
              </a:solidFill>
            </a:endParaRPr>
          </a:p>
        </p:txBody>
      </p:sp>
      <p:grpSp>
        <p:nvGrpSpPr>
          <p:cNvPr id="7" name="组合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>
            <a:grpSpLocks/>
          </p:cNvGrpSpPr>
          <p:nvPr/>
        </p:nvGrpSpPr>
        <p:grpSpPr bwMode="auto">
          <a:xfrm>
            <a:off x="6689725" y="1762125"/>
            <a:ext cx="1157288" cy="1319213"/>
            <a:chOff x="1213104" y="2098742"/>
            <a:chExt cx="1544637" cy="1758718"/>
          </a:xfrm>
        </p:grpSpPr>
        <p:sp>
          <p:nvSpPr>
            <p:cNvPr id="8" name="Freeform 3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flipV="1">
              <a:off x="1213104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9" name="圆角矩形 23">
              <a:extLst>
                <a:ext uri="{FF2B5EF4-FFF2-40B4-BE49-F238E27FC236}"/>
              </a:extLst>
            </p:cNvPr>
            <p:cNvSpPr/>
            <p:nvPr/>
          </p:nvSpPr>
          <p:spPr>
            <a:xfrm flipV="1">
              <a:off x="1418632" y="2310381"/>
              <a:ext cx="1224691" cy="1214806"/>
            </a:xfrm>
            <a:prstGeom prst="roundRect">
              <a:avLst>
                <a:gd name="adj" fmla="val 50000"/>
              </a:avLst>
            </a:prstGeom>
            <a:solidFill>
              <a:srgbClr val="F7F2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>
                <a:solidFill>
                  <a:prstClr val="white"/>
                </a:solidFill>
              </a:endParaRPr>
            </a:p>
          </p:txBody>
        </p:sp>
        <p:sp>
          <p:nvSpPr>
            <p:cNvPr id="23559" name="矩形 9"/>
            <p:cNvSpPr>
              <a:spLocks noChangeArrowheads="1"/>
            </p:cNvSpPr>
            <p:nvPr/>
          </p:nvSpPr>
          <p:spPr bwMode="auto">
            <a:xfrm>
              <a:off x="1454652" y="2185515"/>
              <a:ext cx="1152650" cy="1219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5400">
                  <a:solidFill>
                    <a:srgbClr val="7F7F7F"/>
                  </a:solidFill>
                  <a:latin typeface="Haettenschweiler"/>
                  <a:ea typeface="微软雅黑" pitchFamily="34" charset="-122"/>
                </a:rPr>
                <a:t>1</a:t>
              </a:r>
              <a:endParaRPr lang="zh-CN" altLang="en-US" sz="5400">
                <a:solidFill>
                  <a:srgbClr val="7F7F7F"/>
                </a:solidFill>
                <a:latin typeface="Haettenschweiler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74"/>
          <p:cNvSpPr>
            <a:spLocks/>
          </p:cNvSpPr>
          <p:nvPr/>
        </p:nvSpPr>
        <p:spPr bwMode="auto">
          <a:xfrm>
            <a:off x="5900738" y="2217738"/>
            <a:ext cx="6291262" cy="719137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4" h="161">
                <a:moveTo>
                  <a:pt x="38" y="0"/>
                </a:moveTo>
                <a:lnTo>
                  <a:pt x="1054" y="0"/>
                </a:lnTo>
                <a:lnTo>
                  <a:pt x="1054" y="161"/>
                </a:lnTo>
                <a:lnTo>
                  <a:pt x="0" y="161"/>
                </a:lnTo>
                <a:lnTo>
                  <a:pt x="38" y="0"/>
                </a:lnTo>
                <a:close/>
              </a:path>
            </a:pathLst>
          </a:cu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91402" tIns="45701" rIns="91402" bIns="4570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99">
              <a:latin typeface="+mn-lt"/>
              <a:ea typeface="+mn-ea"/>
              <a:cs typeface="+mn-cs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4311313" y="1509713"/>
            <a:ext cx="2230437" cy="571500"/>
          </a:xfrm>
          <a:prstGeom prst="rect">
            <a:avLst/>
          </a:prstGeom>
          <a:noFill/>
        </p:spPr>
        <p:txBody>
          <a:bodyPr lIns="91402" tIns="45701" rIns="91402" bIns="45701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5150" y="1047750"/>
            <a:ext cx="1773238" cy="461963"/>
          </a:xfrm>
          <a:prstGeom prst="rect">
            <a:avLst/>
          </a:prstGeom>
          <a:noFill/>
        </p:spPr>
        <p:txBody>
          <a:bodyPr lIns="91402" tIns="0" rIns="91402" bIns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99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088" y="1055688"/>
            <a:ext cx="1773237" cy="461962"/>
          </a:xfrm>
          <a:prstGeom prst="rect">
            <a:avLst/>
          </a:prstGeom>
          <a:noFill/>
        </p:spPr>
        <p:txBody>
          <a:bodyPr lIns="91402" tIns="0" rIns="91402" bIns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99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175" y="1517650"/>
            <a:ext cx="2232025" cy="573088"/>
          </a:xfrm>
          <a:prstGeom prst="rect">
            <a:avLst/>
          </a:prstGeom>
          <a:noFill/>
        </p:spPr>
        <p:txBody>
          <a:bodyPr lIns="91402" tIns="45701" rIns="91402" bIns="45701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7058025" y="3127375"/>
            <a:ext cx="3798888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1" rIns="91402" bIns="4570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2060"/>
                </a:solidFill>
                <a:ea typeface="微软雅黑" pitchFamily="34" charset="-122"/>
              </a:rPr>
              <a:t>全员住校</a:t>
            </a:r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7053263" y="3744913"/>
            <a:ext cx="3730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1" rIns="91402" bIns="4570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一中竞争压力大</a:t>
            </a:r>
            <a:endParaRPr lang="zh-CN" altLang="en-US" sz="1200" b="1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2" name="TextBox 129"/>
          <p:cNvSpPr txBox="1">
            <a:spLocks noChangeArrowheads="1"/>
          </p:cNvSpPr>
          <p:nvPr/>
        </p:nvSpPr>
        <p:spPr bwMode="auto">
          <a:xfrm>
            <a:off x="6583363" y="4470400"/>
            <a:ext cx="4710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1" rIns="91402" bIns="45701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现在的孩子怎么就那么难管？我们小时候</a:t>
            </a:r>
            <a:endParaRPr lang="en-US" altLang="zh-CN" b="1">
              <a:solidFill>
                <a:srgbClr val="002060"/>
              </a:solidFill>
            </a:endParaRPr>
          </a:p>
          <a:p>
            <a:r>
              <a:rPr lang="en-US" altLang="zh-CN" b="1">
                <a:solidFill>
                  <a:srgbClr val="002060"/>
                </a:solidFill>
              </a:rPr>
              <a:t>     </a:t>
            </a:r>
            <a:r>
              <a:rPr lang="zh-CN" altLang="en-US" b="1">
                <a:solidFill>
                  <a:srgbClr val="002060"/>
                </a:solidFill>
              </a:rPr>
              <a:t>也没人管啊，不都长得挺好的吗？  ”</a:t>
            </a:r>
          </a:p>
        </p:txBody>
      </p:sp>
      <p:sp>
        <p:nvSpPr>
          <p:cNvPr id="26634" name="TextBox 138"/>
          <p:cNvSpPr txBox="1">
            <a:spLocks noChangeArrowheads="1"/>
          </p:cNvSpPr>
          <p:nvPr/>
        </p:nvSpPr>
        <p:spPr bwMode="auto">
          <a:xfrm>
            <a:off x="7802563" y="2278063"/>
            <a:ext cx="26797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1" rIns="91402" bIns="4570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/>
              </a:rPr>
              <a:t>家长的不适应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616575" y="3344863"/>
            <a:ext cx="1211263" cy="2133600"/>
            <a:chOff x="5615422" y="3345495"/>
            <a:chExt cx="1211373" cy="2132206"/>
          </a:xfrm>
        </p:grpSpPr>
        <p:grpSp>
          <p:nvGrpSpPr>
            <p:cNvPr id="25617" name="组合 10"/>
            <p:cNvGrpSpPr>
              <a:grpSpLocks/>
            </p:cNvGrpSpPr>
            <p:nvPr/>
          </p:nvGrpSpPr>
          <p:grpSpPr bwMode="auto">
            <a:xfrm>
              <a:off x="5615422" y="3379246"/>
              <a:ext cx="1211373" cy="2060941"/>
              <a:chOff x="5979346" y="3516214"/>
              <a:chExt cx="847449" cy="206094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449164" y="3515778"/>
                <a:ext cx="3320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6094857" y="4182093"/>
                <a:ext cx="688621" cy="1745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5979346" y="5567076"/>
                <a:ext cx="804132" cy="95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V="1">
                <a:off x="6022663" y="4919799"/>
                <a:ext cx="804132" cy="95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椭圆 97"/>
            <p:cNvSpPr/>
            <p:nvPr/>
          </p:nvSpPr>
          <p:spPr>
            <a:xfrm>
              <a:off x="6741062" y="3345495"/>
              <a:ext cx="66681" cy="68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726773" y="4024501"/>
              <a:ext cx="66681" cy="68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6726773" y="4749514"/>
              <a:ext cx="66681" cy="66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34712" y="5409483"/>
              <a:ext cx="66681" cy="682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99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42178" t="23799" r="7236" b="16814"/>
          <a:stretch>
            <a:fillRect/>
          </a:stretch>
        </p:blipFill>
        <p:spPr bwMode="auto">
          <a:xfrm>
            <a:off x="798513" y="2243138"/>
            <a:ext cx="518160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Freeform 71"/>
          <p:cNvSpPr>
            <a:spLocks/>
          </p:cNvSpPr>
          <p:nvPr/>
        </p:nvSpPr>
        <p:spPr bwMode="auto">
          <a:xfrm>
            <a:off x="5783263" y="3152775"/>
            <a:ext cx="714375" cy="401638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91402" tIns="45701" rIns="91402" bIns="45701" anchor="ctr">
            <a:normAutofit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33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  <a:cs typeface="+mn-cs"/>
              </a:rPr>
              <a:t>01</a:t>
            </a:r>
            <a:endParaRPr lang="zh-CN" altLang="en-US" sz="2133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  <a:cs typeface="+mn-cs"/>
            </a:endParaRPr>
          </a:p>
        </p:txBody>
      </p:sp>
      <p:sp>
        <p:nvSpPr>
          <p:cNvPr id="113" name="Freeform 71"/>
          <p:cNvSpPr>
            <a:spLocks/>
          </p:cNvSpPr>
          <p:nvPr/>
        </p:nvSpPr>
        <p:spPr bwMode="auto">
          <a:xfrm>
            <a:off x="5616575" y="3840163"/>
            <a:ext cx="714375" cy="401637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91402" tIns="45701" rIns="91402" bIns="4570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33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  <a:cs typeface="+mn-cs"/>
              </a:rPr>
              <a:t>02</a:t>
            </a:r>
            <a:endParaRPr lang="zh-CN" altLang="en-US" sz="2133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33" dirty="0">
              <a:latin typeface="+mn-lt"/>
              <a:ea typeface="+mn-ea"/>
              <a:cs typeface="+mn-cs"/>
            </a:endParaRPr>
          </a:p>
        </p:txBody>
      </p:sp>
      <p:sp>
        <p:nvSpPr>
          <p:cNvPr id="114" name="Freeform 71"/>
          <p:cNvSpPr>
            <a:spLocks/>
          </p:cNvSpPr>
          <p:nvPr/>
        </p:nvSpPr>
        <p:spPr bwMode="auto">
          <a:xfrm>
            <a:off x="5435600" y="4527550"/>
            <a:ext cx="714375" cy="401638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91402" tIns="45701" rIns="91402" bIns="4570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33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  <a:cs typeface="+mn-cs"/>
              </a:rPr>
              <a:t>03</a:t>
            </a:r>
            <a:endParaRPr lang="zh-CN" altLang="en-US" sz="2133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33" dirty="0">
              <a:latin typeface="+mn-lt"/>
              <a:ea typeface="+mn-ea"/>
              <a:cs typeface="+mn-cs"/>
            </a:endParaRPr>
          </a:p>
        </p:txBody>
      </p:sp>
      <p:sp>
        <p:nvSpPr>
          <p:cNvPr id="118" name="Freeform 71"/>
          <p:cNvSpPr>
            <a:spLocks/>
          </p:cNvSpPr>
          <p:nvPr/>
        </p:nvSpPr>
        <p:spPr bwMode="auto">
          <a:xfrm>
            <a:off x="5248275" y="5214938"/>
            <a:ext cx="715963" cy="400050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4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91402" tIns="45701" rIns="91402" bIns="4570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33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  <a:cs typeface="+mn-cs"/>
              </a:rPr>
              <a:t>04</a:t>
            </a:r>
            <a:endParaRPr lang="zh-CN" altLang="en-US" sz="2133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33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  <a:cs typeface="+mn-cs"/>
            </a:endParaRPr>
          </a:p>
        </p:txBody>
      </p:sp>
      <p:sp>
        <p:nvSpPr>
          <p:cNvPr id="5" name="TextBox 119"/>
          <p:cNvSpPr txBox="1">
            <a:spLocks noChangeArrowheads="1"/>
          </p:cNvSpPr>
          <p:nvPr/>
        </p:nvSpPr>
        <p:spPr bwMode="auto">
          <a:xfrm>
            <a:off x="6724650" y="5237163"/>
            <a:ext cx="3798888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2" tIns="45701" rIns="91402" bIns="4570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folHlink"/>
                </a:solidFill>
                <a:ea typeface="微软雅黑" pitchFamily="34" charset="-122"/>
              </a:rPr>
              <a:t>和孩子沟通出现问题</a:t>
            </a:r>
            <a:r>
              <a:rPr lang="en-US" altLang="zh-CN" b="1">
                <a:solidFill>
                  <a:schemeClr val="folHlink"/>
                </a:solidFill>
                <a:ea typeface="微软雅黑" pitchFamily="34" charset="-122"/>
              </a:rPr>
              <a:t>……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2" grpId="0"/>
      <p:bldP spid="26632" grpId="0"/>
      <p:bldP spid="26634" grpId="0"/>
      <p:bldP spid="80" grpId="0" animBg="1"/>
      <p:bldP spid="113" grpId="0" animBg="1"/>
      <p:bldP spid="114" grpId="0" animBg="1"/>
      <p:bldP spid="118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7651" name="Picture 4" descr="微信图片_201901251851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263" y="-5202238"/>
            <a:ext cx="11361737" cy="151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8675" name="Picture 4" descr="微信图片_20190125185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-3573463"/>
            <a:ext cx="10287000" cy="1374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5c4c705-e15e-4d72-92c7-fc2394307965"/>
          <p:cNvGrpSpPr>
            <a:grpSpLocks noChangeAspect="1"/>
          </p:cNvGrpSpPr>
          <p:nvPr/>
        </p:nvGrpSpPr>
        <p:grpSpPr bwMode="auto">
          <a:xfrm>
            <a:off x="1138238" y="1630363"/>
            <a:ext cx="9917112" cy="3652837"/>
            <a:chOff x="1139495" y="1628800"/>
            <a:chExt cx="9915535" cy="3654771"/>
          </a:xfrm>
        </p:grpSpPr>
        <p:sp>
          <p:nvSpPr>
            <p:cNvPr id="29699" name="Oval 104"/>
            <p:cNvSpPr>
              <a:spLocks noChangeArrowheads="1"/>
            </p:cNvSpPr>
            <p:nvPr/>
          </p:nvSpPr>
          <p:spPr bwMode="auto">
            <a:xfrm>
              <a:off x="4018588" y="3688797"/>
              <a:ext cx="623551" cy="623553"/>
            </a:xfrm>
            <a:prstGeom prst="ellipse">
              <a:avLst/>
            </a:prstGeom>
            <a:solidFill>
              <a:schemeClr val="accent2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02</a:t>
              </a:r>
            </a:p>
          </p:txBody>
        </p:sp>
        <p:sp>
          <p:nvSpPr>
            <p:cNvPr id="29700" name="Oval 105"/>
            <p:cNvSpPr>
              <a:spLocks noChangeArrowheads="1"/>
            </p:cNvSpPr>
            <p:nvPr/>
          </p:nvSpPr>
          <p:spPr bwMode="auto">
            <a:xfrm>
              <a:off x="2168729" y="3903806"/>
              <a:ext cx="623551" cy="623553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01</a:t>
              </a:r>
            </a:p>
          </p:txBody>
        </p:sp>
        <p:sp>
          <p:nvSpPr>
            <p:cNvPr id="29701" name="Oval 111"/>
            <p:cNvSpPr>
              <a:spLocks noChangeArrowheads="1"/>
            </p:cNvSpPr>
            <p:nvPr/>
          </p:nvSpPr>
          <p:spPr bwMode="auto">
            <a:xfrm>
              <a:off x="5827543" y="3569432"/>
              <a:ext cx="623551" cy="623553"/>
            </a:xfrm>
            <a:prstGeom prst="ellipse">
              <a:avLst/>
            </a:prstGeom>
            <a:solidFill>
              <a:srgbClr val="A5AB81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03</a:t>
              </a:r>
            </a:p>
          </p:txBody>
        </p:sp>
        <p:sp>
          <p:nvSpPr>
            <p:cNvPr id="29702" name="Oval 112"/>
            <p:cNvSpPr>
              <a:spLocks noChangeArrowheads="1"/>
            </p:cNvSpPr>
            <p:nvPr/>
          </p:nvSpPr>
          <p:spPr bwMode="auto">
            <a:xfrm>
              <a:off x="9431196" y="3258782"/>
              <a:ext cx="623551" cy="623553"/>
            </a:xfrm>
            <a:prstGeom prst="ellipse">
              <a:avLst/>
            </a:prstGeom>
            <a:solidFill>
              <a:srgbClr val="7BA79D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05</a:t>
              </a:r>
            </a:p>
          </p:txBody>
        </p:sp>
        <p:grpSp>
          <p:nvGrpSpPr>
            <p:cNvPr id="29703" name="Group 113"/>
            <p:cNvGrpSpPr>
              <a:grpSpLocks/>
            </p:cNvGrpSpPr>
            <p:nvPr/>
          </p:nvGrpSpPr>
          <p:grpSpPr bwMode="auto">
            <a:xfrm>
              <a:off x="1139495" y="3881210"/>
              <a:ext cx="1652117" cy="831903"/>
              <a:chOff x="474843" y="2321913"/>
              <a:chExt cx="1869714" cy="941470"/>
            </a:xfrm>
          </p:grpSpPr>
          <p:sp>
            <p:nvSpPr>
              <p:cNvPr id="69" name="Arc 114"/>
              <p:cNvSpPr/>
              <p:nvPr/>
            </p:nvSpPr>
            <p:spPr>
              <a:xfrm rot="5400000" flipV="1">
                <a:off x="1403206" y="2322074"/>
                <a:ext cx="941908" cy="941261"/>
              </a:xfrm>
              <a:prstGeom prst="arc">
                <a:avLst/>
              </a:prstGeom>
              <a:ln w="38100"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cxnSp>
            <p:nvCxnSpPr>
              <p:cNvPr id="70" name="Straight Connector 115"/>
              <p:cNvCxnSpPr/>
              <p:nvPr/>
            </p:nvCxnSpPr>
            <p:spPr>
              <a:xfrm>
                <a:off x="474843" y="2810681"/>
                <a:ext cx="952039" cy="0"/>
              </a:xfrm>
              <a:prstGeom prst="line">
                <a:avLst/>
              </a:prstGeom>
              <a:ln w="38100"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04" name="Group 116"/>
            <p:cNvGrpSpPr>
              <a:grpSpLocks/>
            </p:cNvGrpSpPr>
            <p:nvPr/>
          </p:nvGrpSpPr>
          <p:grpSpPr bwMode="auto">
            <a:xfrm>
              <a:off x="2165536" y="2841541"/>
              <a:ext cx="2461823" cy="1671538"/>
              <a:chOff x="1190578" y="2010533"/>
              <a:chExt cx="2290936" cy="1555509"/>
            </a:xfrm>
          </p:grpSpPr>
          <p:grpSp>
            <p:nvGrpSpPr>
              <p:cNvPr id="29749" name="Group 117"/>
              <p:cNvGrpSpPr>
                <a:grpSpLocks/>
              </p:cNvGrpSpPr>
              <p:nvPr/>
            </p:nvGrpSpPr>
            <p:grpSpPr bwMode="auto">
              <a:xfrm>
                <a:off x="1190578" y="2770132"/>
                <a:ext cx="2290936" cy="795910"/>
                <a:chOff x="1376543" y="2321386"/>
                <a:chExt cx="2786064" cy="967925"/>
              </a:xfrm>
            </p:grpSpPr>
            <p:sp>
              <p:nvSpPr>
                <p:cNvPr id="66" name="Arc 119"/>
                <p:cNvSpPr/>
                <p:nvPr/>
              </p:nvSpPr>
              <p:spPr>
                <a:xfrm rot="5400000" flipV="1">
                  <a:off x="3223845" y="2324525"/>
                  <a:ext cx="934719" cy="941261"/>
                </a:xfrm>
                <a:prstGeom prst="arc">
                  <a:avLst/>
                </a:prstGeom>
                <a:ln w="38100">
                  <a:solidFill>
                    <a:schemeClr val="accent1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67" name="Straight Connector 120"/>
                <p:cNvCxnSpPr/>
                <p:nvPr/>
              </p:nvCxnSpPr>
              <p:spPr>
                <a:xfrm>
                  <a:off x="2291888" y="2809536"/>
                  <a:ext cx="952039" cy="1798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Arc 121"/>
                <p:cNvSpPr/>
                <p:nvPr/>
              </p:nvSpPr>
              <p:spPr>
                <a:xfrm rot="5400000" flipH="1">
                  <a:off x="1379046" y="2351489"/>
                  <a:ext cx="934719" cy="941261"/>
                </a:xfrm>
                <a:prstGeom prst="arc">
                  <a:avLst/>
                </a:prstGeom>
                <a:ln w="38100"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65" name="Straight Connector 118"/>
              <p:cNvCxnSpPr/>
              <p:nvPr/>
            </p:nvCxnSpPr>
            <p:spPr>
              <a:xfrm rot="5400000">
                <a:off x="1205924" y="2401448"/>
                <a:ext cx="781908" cy="1478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05" name="Group 122"/>
            <p:cNvGrpSpPr>
              <a:grpSpLocks/>
            </p:cNvGrpSpPr>
            <p:nvPr/>
          </p:nvGrpSpPr>
          <p:grpSpPr bwMode="auto">
            <a:xfrm>
              <a:off x="4012222" y="2701521"/>
              <a:ext cx="2461823" cy="1671535"/>
              <a:chOff x="2683929" y="2010533"/>
              <a:chExt cx="2290937" cy="1555506"/>
            </a:xfrm>
          </p:grpSpPr>
          <p:grpSp>
            <p:nvGrpSpPr>
              <p:cNvPr id="29744" name="Group 123"/>
              <p:cNvGrpSpPr>
                <a:grpSpLocks/>
              </p:cNvGrpSpPr>
              <p:nvPr/>
            </p:nvGrpSpPr>
            <p:grpSpPr bwMode="auto">
              <a:xfrm>
                <a:off x="2683929" y="2770130"/>
                <a:ext cx="2290937" cy="795909"/>
                <a:chOff x="2586036" y="2266950"/>
                <a:chExt cx="3344864" cy="1162061"/>
              </a:xfrm>
            </p:grpSpPr>
            <p:sp>
              <p:nvSpPr>
                <p:cNvPr id="61" name="Arc 125"/>
                <p:cNvSpPr/>
                <p:nvPr/>
              </p:nvSpPr>
              <p:spPr>
                <a:xfrm rot="5400000" flipV="1">
                  <a:off x="4800716" y="2266740"/>
                  <a:ext cx="1130828" cy="113005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62" name="Straight Connector 126"/>
                <p:cNvCxnSpPr/>
                <p:nvPr/>
              </p:nvCxnSpPr>
              <p:spPr>
                <a:xfrm>
                  <a:off x="3686153" y="2853345"/>
                  <a:ext cx="1142989" cy="0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Arc 127"/>
                <p:cNvSpPr/>
                <p:nvPr/>
              </p:nvSpPr>
              <p:spPr>
                <a:xfrm rot="5400000" flipH="1">
                  <a:off x="2585906" y="2299112"/>
                  <a:ext cx="1130828" cy="1130050"/>
                </a:xfrm>
                <a:prstGeom prst="arc">
                  <a:avLst/>
                </a:prstGeom>
                <a:ln w="38100">
                  <a:solidFill>
                    <a:schemeClr val="accent2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60" name="Straight Connector 124"/>
              <p:cNvCxnSpPr/>
              <p:nvPr/>
            </p:nvCxnSpPr>
            <p:spPr>
              <a:xfrm rot="5400000">
                <a:off x="2696391" y="2400937"/>
                <a:ext cx="783386" cy="1478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06" name="Group 128"/>
            <p:cNvGrpSpPr>
              <a:grpSpLocks/>
            </p:cNvGrpSpPr>
            <p:nvPr/>
          </p:nvGrpSpPr>
          <p:grpSpPr bwMode="auto">
            <a:xfrm>
              <a:off x="5820738" y="2565065"/>
              <a:ext cx="2461827" cy="1671535"/>
              <a:chOff x="4166839" y="2010533"/>
              <a:chExt cx="2290940" cy="1555506"/>
            </a:xfrm>
          </p:grpSpPr>
          <p:grpSp>
            <p:nvGrpSpPr>
              <p:cNvPr id="29739" name="Group 129"/>
              <p:cNvGrpSpPr>
                <a:grpSpLocks/>
              </p:cNvGrpSpPr>
              <p:nvPr/>
            </p:nvGrpSpPr>
            <p:grpSpPr bwMode="auto">
              <a:xfrm>
                <a:off x="4166839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56" name="Arc 131"/>
                <p:cNvSpPr/>
                <p:nvPr/>
              </p:nvSpPr>
              <p:spPr>
                <a:xfrm rot="5400000" flipV="1">
                  <a:off x="4799841" y="2266548"/>
                  <a:ext cx="1130828" cy="1130048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57" name="Straight Connector 132"/>
                <p:cNvCxnSpPr/>
                <p:nvPr/>
              </p:nvCxnSpPr>
              <p:spPr>
                <a:xfrm>
                  <a:off x="3685279" y="2853152"/>
                  <a:ext cx="1142987" cy="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Arc 133"/>
                <p:cNvSpPr/>
                <p:nvPr/>
              </p:nvSpPr>
              <p:spPr>
                <a:xfrm rot="5400000" flipH="1">
                  <a:off x="2585033" y="2298920"/>
                  <a:ext cx="1130828" cy="1130048"/>
                </a:xfrm>
                <a:prstGeom prst="arc">
                  <a:avLst/>
                </a:prstGeom>
                <a:ln w="38100">
                  <a:solidFill>
                    <a:schemeClr val="accent3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55" name="Straight Connector 130"/>
              <p:cNvCxnSpPr/>
              <p:nvPr/>
            </p:nvCxnSpPr>
            <p:spPr>
              <a:xfrm rot="5400000">
                <a:off x="4181659" y="2400805"/>
                <a:ext cx="783386" cy="1477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07" name="Group 134"/>
            <p:cNvGrpSpPr>
              <a:grpSpLocks/>
            </p:cNvGrpSpPr>
            <p:nvPr/>
          </p:nvGrpSpPr>
          <p:grpSpPr bwMode="auto">
            <a:xfrm>
              <a:off x="9402913" y="2239642"/>
              <a:ext cx="1652117" cy="1674394"/>
              <a:chOff x="7157435" y="2010533"/>
              <a:chExt cx="1537436" cy="1558167"/>
            </a:xfrm>
          </p:grpSpPr>
          <p:grpSp>
            <p:nvGrpSpPr>
              <p:cNvPr id="29735" name="Group 135"/>
              <p:cNvGrpSpPr>
                <a:grpSpLocks/>
              </p:cNvGrpSpPr>
              <p:nvPr/>
            </p:nvGrpSpPr>
            <p:grpSpPr bwMode="auto">
              <a:xfrm>
                <a:off x="7157435" y="2794543"/>
                <a:ext cx="1537436" cy="774157"/>
                <a:chOff x="6799443" y="2334613"/>
                <a:chExt cx="1869714" cy="941470"/>
              </a:xfrm>
            </p:grpSpPr>
            <p:sp>
              <p:nvSpPr>
                <p:cNvPr id="52" name="Arc 137"/>
                <p:cNvSpPr/>
                <p:nvPr/>
              </p:nvSpPr>
              <p:spPr>
                <a:xfrm rot="5400000" flipH="1">
                  <a:off x="6798885" y="2334934"/>
                  <a:ext cx="941908" cy="941261"/>
                </a:xfrm>
                <a:prstGeom prst="arc">
                  <a:avLst/>
                </a:prstGeom>
                <a:ln w="38100">
                  <a:solidFill>
                    <a:schemeClr val="accent5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53" name="Straight Connector 138"/>
                <p:cNvCxnSpPr/>
                <p:nvPr/>
              </p:nvCxnSpPr>
              <p:spPr>
                <a:xfrm flipH="1" flipV="1">
                  <a:off x="7717118" y="2787589"/>
                  <a:ext cx="952039" cy="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  <a:headEnd type="oval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1" name="Straight Connector 136"/>
              <p:cNvCxnSpPr/>
              <p:nvPr/>
            </p:nvCxnSpPr>
            <p:spPr>
              <a:xfrm rot="5400000">
                <a:off x="7172481" y="2402110"/>
                <a:ext cx="783386" cy="1478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708" name="Oval 139"/>
            <p:cNvSpPr>
              <a:spLocks noChangeArrowheads="1"/>
            </p:cNvSpPr>
            <p:nvPr/>
          </p:nvSpPr>
          <p:spPr bwMode="auto">
            <a:xfrm>
              <a:off x="7621246" y="3414002"/>
              <a:ext cx="623551" cy="623553"/>
            </a:xfrm>
            <a:prstGeom prst="ellipse">
              <a:avLst/>
            </a:prstGeom>
            <a:solidFill>
              <a:srgbClr val="D8B25C"/>
            </a:solidFill>
            <a:ln w="25400" algn="ctr">
              <a:noFill/>
              <a:round/>
              <a:headEnd/>
              <a:tailEnd/>
            </a:ln>
          </p:spPr>
          <p:txBody>
            <a:bodyPr wrap="none" lIns="121917" tIns="60958" rIns="121917" bIns="60958" anchor="ctr"/>
            <a:lstStyle/>
            <a:p>
              <a:pPr algn="ctr" defTabSz="1219200">
                <a:lnSpc>
                  <a:spcPct val="90000"/>
                </a:lnSpc>
              </a:pPr>
              <a:r>
                <a:rPr lang="en-US" altLang="zh-CN" sz="2300" b="1">
                  <a:solidFill>
                    <a:srgbClr val="FFFFFF"/>
                  </a:solidFill>
                  <a:latin typeface="Calibri" pitchFamily="34" charset="0"/>
                  <a:ea typeface="宋体" charset="-122"/>
                </a:rPr>
                <a:t>04</a:t>
              </a:r>
            </a:p>
          </p:txBody>
        </p:sp>
        <p:grpSp>
          <p:nvGrpSpPr>
            <p:cNvPr id="29709" name="Group 140"/>
            <p:cNvGrpSpPr>
              <a:grpSpLocks/>
            </p:cNvGrpSpPr>
            <p:nvPr/>
          </p:nvGrpSpPr>
          <p:grpSpPr bwMode="auto">
            <a:xfrm>
              <a:off x="7613217" y="2415995"/>
              <a:ext cx="2461827" cy="1671535"/>
              <a:chOff x="5662045" y="2010533"/>
              <a:chExt cx="2290940" cy="1555506"/>
            </a:xfrm>
          </p:grpSpPr>
          <p:grpSp>
            <p:nvGrpSpPr>
              <p:cNvPr id="29730" name="Group 141"/>
              <p:cNvGrpSpPr>
                <a:grpSpLocks/>
              </p:cNvGrpSpPr>
              <p:nvPr/>
            </p:nvGrpSpPr>
            <p:grpSpPr bwMode="auto">
              <a:xfrm>
                <a:off x="5662045" y="2770130"/>
                <a:ext cx="2290940" cy="795909"/>
                <a:chOff x="2586036" y="2266950"/>
                <a:chExt cx="3344864" cy="1162061"/>
              </a:xfrm>
            </p:grpSpPr>
            <p:sp>
              <p:nvSpPr>
                <p:cNvPr id="47" name="Arc 143"/>
                <p:cNvSpPr/>
                <p:nvPr/>
              </p:nvSpPr>
              <p:spPr>
                <a:xfrm rot="5400000" flipV="1">
                  <a:off x="4802430" y="2267310"/>
                  <a:ext cx="1128670" cy="1130048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  <p:cxnSp>
              <p:nvCxnSpPr>
                <p:cNvPr id="48" name="Straight Connector 144"/>
                <p:cNvCxnSpPr/>
                <p:nvPr/>
              </p:nvCxnSpPr>
              <p:spPr>
                <a:xfrm>
                  <a:off x="3686788" y="2852836"/>
                  <a:ext cx="1142987" cy="2159"/>
                </a:xfrm>
                <a:prstGeom prst="line">
                  <a:avLst/>
                </a:prstGeom>
                <a:ln w="381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Arc 145"/>
                <p:cNvSpPr/>
                <p:nvPr/>
              </p:nvSpPr>
              <p:spPr>
                <a:xfrm rot="5400000" flipH="1">
                  <a:off x="2587620" y="2299682"/>
                  <a:ext cx="1128671" cy="1130048"/>
                </a:xfrm>
                <a:prstGeom prst="arc">
                  <a:avLst/>
                </a:prstGeom>
                <a:ln w="38100">
                  <a:solidFill>
                    <a:schemeClr val="accent4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/>
                </a:p>
              </p:txBody>
            </p:sp>
          </p:grpSp>
          <p:cxnSp>
            <p:nvCxnSpPr>
              <p:cNvPr id="46" name="Straight Connector 142"/>
              <p:cNvCxnSpPr/>
              <p:nvPr/>
            </p:nvCxnSpPr>
            <p:spPr>
              <a:xfrm rot="5400000">
                <a:off x="5677899" y="2402066"/>
                <a:ext cx="781907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10" name="Group 146"/>
            <p:cNvGrpSpPr>
              <a:grpSpLocks/>
            </p:cNvGrpSpPr>
            <p:nvPr/>
          </p:nvGrpSpPr>
          <p:grpSpPr bwMode="auto">
            <a:xfrm>
              <a:off x="4124447" y="2079457"/>
              <a:ext cx="623551" cy="623553"/>
              <a:chOff x="2898306" y="1126851"/>
              <a:chExt cx="544500" cy="544501"/>
            </a:xfrm>
          </p:grpSpPr>
          <p:sp>
            <p:nvSpPr>
              <p:cNvPr id="29728" name="Oval 147"/>
              <p:cNvSpPr>
                <a:spLocks noChangeArrowheads="1"/>
              </p:cNvSpPr>
              <p:nvPr/>
            </p:nvSpPr>
            <p:spPr bwMode="auto">
              <a:xfrm>
                <a:off x="28983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29729" name="Freeform: Shape 148"/>
              <p:cNvSpPr>
                <a:spLocks/>
              </p:cNvSpPr>
              <p:nvPr/>
            </p:nvSpPr>
            <p:spPr bwMode="auto">
              <a:xfrm>
                <a:off x="2999254" y="1239725"/>
                <a:ext cx="342604" cy="318752"/>
              </a:xfrm>
              <a:custGeom>
                <a:avLst/>
                <a:gdLst>
                  <a:gd name="T0" fmla="*/ 2147483647 w 73"/>
                  <a:gd name="T1" fmla="*/ 2147483647 h 68"/>
                  <a:gd name="T2" fmla="*/ 2147483647 w 73"/>
                  <a:gd name="T3" fmla="*/ 2147483647 h 68"/>
                  <a:gd name="T4" fmla="*/ 0 w 73"/>
                  <a:gd name="T5" fmla="*/ 2147483647 h 68"/>
                  <a:gd name="T6" fmla="*/ 2147483647 w 73"/>
                  <a:gd name="T7" fmla="*/ 2147483647 h 68"/>
                  <a:gd name="T8" fmla="*/ 2147483647 w 73"/>
                  <a:gd name="T9" fmla="*/ 2147483647 h 68"/>
                  <a:gd name="T10" fmla="*/ 2147483647 w 73"/>
                  <a:gd name="T11" fmla="*/ 2147483647 h 68"/>
                  <a:gd name="T12" fmla="*/ 2147483647 w 73"/>
                  <a:gd name="T13" fmla="*/ 2147483647 h 68"/>
                  <a:gd name="T14" fmla="*/ 2147483647 w 73"/>
                  <a:gd name="T15" fmla="*/ 2147483647 h 68"/>
                  <a:gd name="T16" fmla="*/ 2147483647 w 73"/>
                  <a:gd name="T17" fmla="*/ 2147483647 h 68"/>
                  <a:gd name="T18" fmla="*/ 2147483647 w 73"/>
                  <a:gd name="T19" fmla="*/ 2147483647 h 68"/>
                  <a:gd name="T20" fmla="*/ 2147483647 w 73"/>
                  <a:gd name="T21" fmla="*/ 2147483647 h 68"/>
                  <a:gd name="T22" fmla="*/ 2147483647 w 73"/>
                  <a:gd name="T23" fmla="*/ 0 h 68"/>
                  <a:gd name="T24" fmla="*/ 2147483647 w 73"/>
                  <a:gd name="T25" fmla="*/ 2147483647 h 68"/>
                  <a:gd name="T26" fmla="*/ 2147483647 w 73"/>
                  <a:gd name="T27" fmla="*/ 2147483647 h 68"/>
                  <a:gd name="T28" fmla="*/ 2147483647 w 73"/>
                  <a:gd name="T29" fmla="*/ 2147483647 h 68"/>
                  <a:gd name="T30" fmla="*/ 2147483647 w 73"/>
                  <a:gd name="T31" fmla="*/ 2147483647 h 68"/>
                  <a:gd name="T32" fmla="*/ 2147483647 w 73"/>
                  <a:gd name="T33" fmla="*/ 2147483647 h 68"/>
                  <a:gd name="T34" fmla="*/ 2147483647 w 73"/>
                  <a:gd name="T35" fmla="*/ 2147483647 h 68"/>
                  <a:gd name="T36" fmla="*/ 2147483647 w 73"/>
                  <a:gd name="T37" fmla="*/ 2147483647 h 68"/>
                  <a:gd name="T38" fmla="*/ 2147483647 w 73"/>
                  <a:gd name="T39" fmla="*/ 2147483647 h 68"/>
                  <a:gd name="T40" fmla="*/ 2147483647 w 73"/>
                  <a:gd name="T41" fmla="*/ 2147483647 h 68"/>
                  <a:gd name="T42" fmla="*/ 2147483647 w 73"/>
                  <a:gd name="T43" fmla="*/ 2147483647 h 68"/>
                  <a:gd name="T44" fmla="*/ 2147483647 w 73"/>
                  <a:gd name="T45" fmla="*/ 2147483647 h 68"/>
                  <a:gd name="T46" fmla="*/ 2147483647 w 73"/>
                  <a:gd name="T47" fmla="*/ 2147483647 h 68"/>
                  <a:gd name="T48" fmla="*/ 2147483647 w 73"/>
                  <a:gd name="T49" fmla="*/ 2147483647 h 68"/>
                  <a:gd name="T50" fmla="*/ 2147483647 w 73"/>
                  <a:gd name="T51" fmla="*/ 2147483647 h 68"/>
                  <a:gd name="T52" fmla="*/ 2147483647 w 73"/>
                  <a:gd name="T53" fmla="*/ 2147483647 h 68"/>
                  <a:gd name="T54" fmla="*/ 2147483647 w 73"/>
                  <a:gd name="T55" fmla="*/ 2147483647 h 68"/>
                  <a:gd name="T56" fmla="*/ 2147483647 w 73"/>
                  <a:gd name="T57" fmla="*/ 2147483647 h 68"/>
                  <a:gd name="T58" fmla="*/ 2147483647 w 73"/>
                  <a:gd name="T59" fmla="*/ 0 h 68"/>
                  <a:gd name="T60" fmla="*/ 2147483647 w 73"/>
                  <a:gd name="T61" fmla="*/ 2147483647 h 68"/>
                  <a:gd name="T62" fmla="*/ 2147483647 w 73"/>
                  <a:gd name="T63" fmla="*/ 2147483647 h 68"/>
                  <a:gd name="T64" fmla="*/ 2147483647 w 73"/>
                  <a:gd name="T65" fmla="*/ 2147483647 h 68"/>
                  <a:gd name="T66" fmla="*/ 2147483647 w 73"/>
                  <a:gd name="T67" fmla="*/ 2147483647 h 68"/>
                  <a:gd name="T68" fmla="*/ 2147483647 w 73"/>
                  <a:gd name="T69" fmla="*/ 2147483647 h 68"/>
                  <a:gd name="T70" fmla="*/ 2147483647 w 73"/>
                  <a:gd name="T71" fmla="*/ 2147483647 h 68"/>
                  <a:gd name="T72" fmla="*/ 2147483647 w 73"/>
                  <a:gd name="T73" fmla="*/ 2147483647 h 68"/>
                  <a:gd name="T74" fmla="*/ 2147483647 w 73"/>
                  <a:gd name="T75" fmla="*/ 2147483647 h 68"/>
                  <a:gd name="T76" fmla="*/ 2147483647 w 73"/>
                  <a:gd name="T77" fmla="*/ 2147483647 h 68"/>
                  <a:gd name="T78" fmla="*/ 2147483647 w 73"/>
                  <a:gd name="T79" fmla="*/ 2147483647 h 68"/>
                  <a:gd name="T80" fmla="*/ 2147483647 w 73"/>
                  <a:gd name="T81" fmla="*/ 2147483647 h 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3"/>
                  <a:gd name="T124" fmla="*/ 0 h 68"/>
                  <a:gd name="T125" fmla="*/ 73 w 73"/>
                  <a:gd name="T126" fmla="*/ 68 h 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29711" name="Group 149"/>
            <p:cNvGrpSpPr>
              <a:grpSpLocks/>
            </p:cNvGrpSpPr>
            <p:nvPr/>
          </p:nvGrpSpPr>
          <p:grpSpPr bwMode="auto">
            <a:xfrm>
              <a:off x="7736660" y="1805153"/>
              <a:ext cx="623551" cy="623553"/>
              <a:chOff x="5702646" y="1136650"/>
              <a:chExt cx="544500" cy="544501"/>
            </a:xfrm>
          </p:grpSpPr>
          <p:sp>
            <p:nvSpPr>
              <p:cNvPr id="29726" name="Oval 150"/>
              <p:cNvSpPr>
                <a:spLocks noChangeArrowheads="1"/>
              </p:cNvSpPr>
              <p:nvPr/>
            </p:nvSpPr>
            <p:spPr bwMode="auto">
              <a:xfrm>
                <a:off x="570264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D8B25C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2" name="Freeform: Shape 151"/>
              <p:cNvSpPr/>
              <p:nvPr/>
            </p:nvSpPr>
            <p:spPr bwMode="auto">
              <a:xfrm>
                <a:off x="5808877" y="1243406"/>
                <a:ext cx="331260" cy="331487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9712" name="Group 152"/>
            <p:cNvGrpSpPr>
              <a:grpSpLocks/>
            </p:cNvGrpSpPr>
            <p:nvPr/>
          </p:nvGrpSpPr>
          <p:grpSpPr bwMode="auto">
            <a:xfrm>
              <a:off x="5944179" y="1954224"/>
              <a:ext cx="623551" cy="623553"/>
              <a:chOff x="4299606" y="1136650"/>
              <a:chExt cx="544500" cy="544501"/>
            </a:xfrm>
          </p:grpSpPr>
          <p:sp>
            <p:nvSpPr>
              <p:cNvPr id="29724" name="Oval 153"/>
              <p:cNvSpPr>
                <a:spLocks noChangeArrowheads="1"/>
              </p:cNvSpPr>
              <p:nvPr/>
            </p:nvSpPr>
            <p:spPr bwMode="auto">
              <a:xfrm>
                <a:off x="4299606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A5AB81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0" name="Freeform: Shape 154"/>
              <p:cNvSpPr/>
              <p:nvPr/>
            </p:nvSpPr>
            <p:spPr bwMode="auto">
              <a:xfrm>
                <a:off x="4420115" y="1258866"/>
                <a:ext cx="303539" cy="299587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9713" name="Group 155"/>
            <p:cNvGrpSpPr>
              <a:grpSpLocks/>
            </p:cNvGrpSpPr>
            <p:nvPr/>
          </p:nvGrpSpPr>
          <p:grpSpPr bwMode="auto">
            <a:xfrm>
              <a:off x="2277758" y="2219478"/>
              <a:ext cx="623551" cy="623553"/>
              <a:chOff x="1497006" y="1126851"/>
              <a:chExt cx="544500" cy="544501"/>
            </a:xfrm>
          </p:grpSpPr>
          <p:sp>
            <p:nvSpPr>
              <p:cNvPr id="29722" name="Oval 156"/>
              <p:cNvSpPr>
                <a:spLocks noChangeArrowheads="1"/>
              </p:cNvSpPr>
              <p:nvPr/>
            </p:nvSpPr>
            <p:spPr bwMode="auto">
              <a:xfrm>
                <a:off x="1497006" y="1126851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29723" name="Freeform: Shape 157"/>
              <p:cNvSpPr>
                <a:spLocks/>
              </p:cNvSpPr>
              <p:nvPr/>
            </p:nvSpPr>
            <p:spPr bwMode="auto">
              <a:xfrm>
                <a:off x="1641942" y="1211627"/>
                <a:ext cx="254629" cy="374949"/>
              </a:xfrm>
              <a:custGeom>
                <a:avLst/>
                <a:gdLst>
                  <a:gd name="T0" fmla="*/ 2147483647 w 42"/>
                  <a:gd name="T1" fmla="*/ 2147483647 h 62"/>
                  <a:gd name="T2" fmla="*/ 2147483647 w 42"/>
                  <a:gd name="T3" fmla="*/ 2147483647 h 62"/>
                  <a:gd name="T4" fmla="*/ 2147483647 w 42"/>
                  <a:gd name="T5" fmla="*/ 2147483647 h 62"/>
                  <a:gd name="T6" fmla="*/ 2147483647 w 42"/>
                  <a:gd name="T7" fmla="*/ 2147483647 h 62"/>
                  <a:gd name="T8" fmla="*/ 2147483647 w 42"/>
                  <a:gd name="T9" fmla="*/ 2147483647 h 62"/>
                  <a:gd name="T10" fmla="*/ 2147483647 w 42"/>
                  <a:gd name="T11" fmla="*/ 2147483647 h 62"/>
                  <a:gd name="T12" fmla="*/ 2147483647 w 42"/>
                  <a:gd name="T13" fmla="*/ 2147483647 h 62"/>
                  <a:gd name="T14" fmla="*/ 2147483647 w 42"/>
                  <a:gd name="T15" fmla="*/ 2147483647 h 62"/>
                  <a:gd name="T16" fmla="*/ 2147483647 w 42"/>
                  <a:gd name="T17" fmla="*/ 2147483647 h 62"/>
                  <a:gd name="T18" fmla="*/ 2147483647 w 42"/>
                  <a:gd name="T19" fmla="*/ 2147483647 h 62"/>
                  <a:gd name="T20" fmla="*/ 2147483647 w 42"/>
                  <a:gd name="T21" fmla="*/ 2147483647 h 62"/>
                  <a:gd name="T22" fmla="*/ 2147483647 w 42"/>
                  <a:gd name="T23" fmla="*/ 2147483647 h 62"/>
                  <a:gd name="T24" fmla="*/ 2147483647 w 42"/>
                  <a:gd name="T25" fmla="*/ 2147483647 h 62"/>
                  <a:gd name="T26" fmla="*/ 2147483647 w 42"/>
                  <a:gd name="T27" fmla="*/ 2147483647 h 62"/>
                  <a:gd name="T28" fmla="*/ 2147483647 w 42"/>
                  <a:gd name="T29" fmla="*/ 2147483647 h 62"/>
                  <a:gd name="T30" fmla="*/ 2147483647 w 42"/>
                  <a:gd name="T31" fmla="*/ 2147483647 h 62"/>
                  <a:gd name="T32" fmla="*/ 2147483647 w 42"/>
                  <a:gd name="T33" fmla="*/ 2147483647 h 62"/>
                  <a:gd name="T34" fmla="*/ 0 w 42"/>
                  <a:gd name="T35" fmla="*/ 2147483647 h 62"/>
                  <a:gd name="T36" fmla="*/ 2147483647 w 42"/>
                  <a:gd name="T37" fmla="*/ 0 h 62"/>
                  <a:gd name="T38" fmla="*/ 2147483647 w 42"/>
                  <a:gd name="T39" fmla="*/ 2147483647 h 62"/>
                  <a:gd name="T40" fmla="*/ 2147483647 w 42"/>
                  <a:gd name="T41" fmla="*/ 2147483647 h 62"/>
                  <a:gd name="T42" fmla="*/ 2147483647 w 42"/>
                  <a:gd name="T43" fmla="*/ 2147483647 h 62"/>
                  <a:gd name="T44" fmla="*/ 2147483647 w 42"/>
                  <a:gd name="T45" fmla="*/ 2147483647 h 62"/>
                  <a:gd name="T46" fmla="*/ 2147483647 w 42"/>
                  <a:gd name="T47" fmla="*/ 2147483647 h 62"/>
                  <a:gd name="T48" fmla="*/ 2147483647 w 42"/>
                  <a:gd name="T49" fmla="*/ 2147483647 h 62"/>
                  <a:gd name="T50" fmla="*/ 2147483647 w 42"/>
                  <a:gd name="T51" fmla="*/ 2147483647 h 62"/>
                  <a:gd name="T52" fmla="*/ 2147483647 w 42"/>
                  <a:gd name="T53" fmla="*/ 2147483647 h 62"/>
                  <a:gd name="T54" fmla="*/ 2147483647 w 42"/>
                  <a:gd name="T55" fmla="*/ 2147483647 h 62"/>
                  <a:gd name="T56" fmla="*/ 2147483647 w 42"/>
                  <a:gd name="T57" fmla="*/ 2147483647 h 62"/>
                  <a:gd name="T58" fmla="*/ 2147483647 w 42"/>
                  <a:gd name="T59" fmla="*/ 2147483647 h 62"/>
                  <a:gd name="T60" fmla="*/ 2147483647 w 42"/>
                  <a:gd name="T61" fmla="*/ 2147483647 h 62"/>
                  <a:gd name="T62" fmla="*/ 2147483647 w 42"/>
                  <a:gd name="T63" fmla="*/ 2147483647 h 62"/>
                  <a:gd name="T64" fmla="*/ 2147483647 w 42"/>
                  <a:gd name="T65" fmla="*/ 2147483647 h 62"/>
                  <a:gd name="T66" fmla="*/ 2147483647 w 42"/>
                  <a:gd name="T67" fmla="*/ 2147483647 h 62"/>
                  <a:gd name="T68" fmla="*/ 2147483647 w 42"/>
                  <a:gd name="T69" fmla="*/ 2147483647 h 62"/>
                  <a:gd name="T70" fmla="*/ 2147483647 w 42"/>
                  <a:gd name="T71" fmla="*/ 2147483647 h 62"/>
                  <a:gd name="T72" fmla="*/ 2147483647 w 42"/>
                  <a:gd name="T73" fmla="*/ 2147483647 h 62"/>
                  <a:gd name="T74" fmla="*/ 2147483647 w 42"/>
                  <a:gd name="T75" fmla="*/ 2147483647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"/>
                  <a:gd name="T115" fmla="*/ 0 h 62"/>
                  <a:gd name="T116" fmla="*/ 42 w 42"/>
                  <a:gd name="T117" fmla="*/ 62 h 6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29714" name="Group 158"/>
            <p:cNvGrpSpPr>
              <a:grpSpLocks/>
            </p:cNvGrpSpPr>
            <p:nvPr/>
          </p:nvGrpSpPr>
          <p:grpSpPr bwMode="auto">
            <a:xfrm>
              <a:off x="9524464" y="1628800"/>
              <a:ext cx="623551" cy="623553"/>
              <a:chOff x="7104207" y="1136650"/>
              <a:chExt cx="544500" cy="544501"/>
            </a:xfrm>
          </p:grpSpPr>
          <p:sp>
            <p:nvSpPr>
              <p:cNvPr id="29720" name="Oval 159"/>
              <p:cNvSpPr>
                <a:spLocks noChangeArrowheads="1"/>
              </p:cNvSpPr>
              <p:nvPr/>
            </p:nvSpPr>
            <p:spPr bwMode="auto">
              <a:xfrm>
                <a:off x="7104207" y="1136650"/>
                <a:ext cx="544500" cy="544501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solidFill>
                  <a:srgbClr val="7BA79D"/>
                </a:solidFill>
                <a:round/>
                <a:headEnd/>
                <a:tailEnd/>
              </a:ln>
            </p:spPr>
            <p:txBody>
              <a:bodyPr lIns="121917" tIns="60958" rIns="121917" bIns="60958" anchor="ctr"/>
              <a:lstStyle/>
              <a:p>
                <a:pPr algn="ctr" defTabSz="1219200"/>
                <a:endParaRPr lang="zh-CN" altLang="en-US" sz="2400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36" name="Freeform: Shape 160"/>
              <p:cNvSpPr/>
              <p:nvPr/>
            </p:nvSpPr>
            <p:spPr bwMode="auto">
              <a:xfrm>
                <a:off x="7214104" y="1244834"/>
                <a:ext cx="325715" cy="32871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9715" name="TextBox 60"/>
            <p:cNvSpPr txBox="1">
              <a:spLocks noChangeArrowheads="1"/>
            </p:cNvSpPr>
            <p:nvPr/>
          </p:nvSpPr>
          <p:spPr bwMode="auto">
            <a:xfrm>
              <a:off x="1667508" y="4713113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生 理 需 要</a:t>
              </a:r>
              <a:endParaRPr lang="zh-CN" altLang="en-US" sz="1900">
                <a:solidFill>
                  <a:schemeClr val="accent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9716" name="TextBox 67"/>
            <p:cNvSpPr txBox="1">
              <a:spLocks noChangeArrowheads="1"/>
            </p:cNvSpPr>
            <p:nvPr/>
          </p:nvSpPr>
          <p:spPr bwMode="auto">
            <a:xfrm>
              <a:off x="3467297" y="4513079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安 全 需 要</a:t>
              </a:r>
              <a:endParaRPr lang="zh-CN" altLang="en-US" sz="1900">
                <a:solidFill>
                  <a:srgbClr val="DD8047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9717" name="TextBox 78"/>
            <p:cNvSpPr txBox="1">
              <a:spLocks noChangeArrowheads="1"/>
            </p:cNvSpPr>
            <p:nvPr/>
          </p:nvSpPr>
          <p:spPr bwMode="auto">
            <a:xfrm>
              <a:off x="5281393" y="4373058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归属与爱的需 要</a:t>
              </a:r>
              <a:endParaRPr lang="zh-CN" altLang="en-US" sz="1900">
                <a:solidFill>
                  <a:srgbClr val="A5AB8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9718" name="TextBox 81"/>
            <p:cNvSpPr txBox="1">
              <a:spLocks noChangeArrowheads="1"/>
            </p:cNvSpPr>
            <p:nvPr/>
          </p:nvSpPr>
          <p:spPr bwMode="auto">
            <a:xfrm>
              <a:off x="7069955" y="4236602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自 尊 需 要</a:t>
              </a:r>
              <a:endParaRPr lang="zh-CN" altLang="en-US" sz="1900">
                <a:solidFill>
                  <a:srgbClr val="D8B25C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9719" name="TextBox 84"/>
            <p:cNvSpPr txBox="1">
              <a:spLocks noChangeArrowheads="1"/>
            </p:cNvSpPr>
            <p:nvPr/>
          </p:nvSpPr>
          <p:spPr bwMode="auto">
            <a:xfrm>
              <a:off x="8879905" y="4087532"/>
              <a:ext cx="1726132" cy="57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9997" tIns="62398" rIns="119997" bIns="62398" anchor="b" anchorCtr="1"/>
            <a:lstStyle/>
            <a:p>
              <a:pPr defTabSz="1219200"/>
              <a:r>
                <a:rPr lang="zh-CN" altLang="en-US" sz="1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自我实现需要</a:t>
              </a:r>
              <a:endParaRPr lang="zh-CN" altLang="en-US" sz="1900">
                <a:solidFill>
                  <a:srgbClr val="7BA79D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29698" name="Title 1"/>
          <p:cNvSpPr txBox="1">
            <a:spLocks noChangeArrowheads="1"/>
          </p:cNvSpPr>
          <p:nvPr/>
        </p:nvSpPr>
        <p:spPr bwMode="auto">
          <a:xfrm>
            <a:off x="1143000" y="266700"/>
            <a:ext cx="284003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60958" rIns="0" bIns="60958" anchor="ctr"/>
          <a:lstStyle/>
          <a:p>
            <a:pPr defTabSz="1219200"/>
            <a:r>
              <a:rPr lang="zh-CN" altLang="en-US" sz="24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cs typeface="Open Sans Light"/>
              </a:rPr>
              <a:t>马斯洛需要层次理论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IM——黄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B3838"/>
      </a:accent1>
      <a:accent2>
        <a:srgbClr val="F7C713"/>
      </a:accent2>
      <a:accent3>
        <a:srgbClr val="F7C713"/>
      </a:accent3>
      <a:accent4>
        <a:srgbClr val="FFC000"/>
      </a:accent4>
      <a:accent5>
        <a:srgbClr val="F7C713"/>
      </a:accent5>
      <a:accent6>
        <a:srgbClr val="F7C713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1469</Words>
  <PresentationFormat>自定义</PresentationFormat>
  <Paragraphs>230</Paragraphs>
  <Slides>29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演示文稿设计模板</vt:lpstr>
      </vt:variant>
      <vt:variant>
        <vt:i4>13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66" baseType="lpstr">
      <vt:lpstr>Arial</vt:lpstr>
      <vt:lpstr>等线</vt:lpstr>
      <vt:lpstr>等线 Light</vt:lpstr>
      <vt:lpstr>微软雅黑</vt:lpstr>
      <vt:lpstr>Calibri</vt:lpstr>
      <vt:lpstr>Agency FB</vt:lpstr>
      <vt:lpstr>方正姚体</vt:lpstr>
      <vt:lpstr>Open Sans Light</vt:lpstr>
      <vt:lpstr>Haettenschweiler</vt:lpstr>
      <vt:lpstr>华文黑体</vt:lpstr>
      <vt:lpstr>方正大黑_GBK</vt:lpstr>
      <vt:lpstr>宋体</vt:lpstr>
      <vt:lpstr>+mn-ea</vt:lpstr>
      <vt:lpstr>Helvetica Neue Thin</vt:lpstr>
      <vt:lpstr>Impact</vt:lpstr>
      <vt:lpstr>Times New Roman</vt:lpstr>
      <vt:lpstr>楷体</vt:lpstr>
      <vt:lpstr>Open Sans</vt:lpstr>
      <vt:lpstr>MS PGothic</vt:lpstr>
      <vt:lpstr>Arial Rounded MT Bold</vt:lpstr>
      <vt:lpstr>Segoe UI Light</vt:lpstr>
      <vt:lpstr>Wingdings</vt:lpstr>
      <vt:lpstr>Avant GardeBook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Microsoft Excel 图表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subject>tukuppt</dc:subject>
  <dc:creator>www.tukuppt.com</dc:creator>
  <cp:lastModifiedBy>AutoBVT</cp:lastModifiedBy>
  <cp:revision>44</cp:revision>
  <dcterms:created xsi:type="dcterms:W3CDTF">2017-09-08T10:24:24Z</dcterms:created>
  <dcterms:modified xsi:type="dcterms:W3CDTF">2019-01-26T04:46:39Z</dcterms:modified>
</cp:coreProperties>
</file>